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98" r:id="rId4"/>
    <p:sldId id="292" r:id="rId5"/>
    <p:sldId id="259" r:id="rId6"/>
    <p:sldId id="273" r:id="rId7"/>
    <p:sldId id="272" r:id="rId8"/>
    <p:sldId id="301" r:id="rId9"/>
    <p:sldId id="260" r:id="rId10"/>
    <p:sldId id="261" r:id="rId11"/>
    <p:sldId id="262" r:id="rId12"/>
    <p:sldId id="263" r:id="rId13"/>
    <p:sldId id="264" r:id="rId14"/>
    <p:sldId id="265" r:id="rId15"/>
    <p:sldId id="266" r:id="rId16"/>
    <p:sldId id="307" r:id="rId17"/>
    <p:sldId id="282" r:id="rId18"/>
    <p:sldId id="269" r:id="rId19"/>
    <p:sldId id="270" r:id="rId20"/>
    <p:sldId id="274" r:id="rId21"/>
    <p:sldId id="275" r:id="rId22"/>
    <p:sldId id="293" r:id="rId23"/>
    <p:sldId id="278" r:id="rId24"/>
    <p:sldId id="299" r:id="rId25"/>
    <p:sldId id="300" r:id="rId26"/>
    <p:sldId id="302" r:id="rId27"/>
    <p:sldId id="303" r:id="rId28"/>
    <p:sldId id="304" r:id="rId29"/>
    <p:sldId id="305" r:id="rId30"/>
    <p:sldId id="306" r:id="rId31"/>
    <p:sldId id="284" r:id="rId32"/>
    <p:sldId id="285" r:id="rId33"/>
    <p:sldId id="294" r:id="rId34"/>
    <p:sldId id="295" r:id="rId35"/>
    <p:sldId id="297" r:id="rId36"/>
    <p:sldId id="286" r:id="rId37"/>
    <p:sldId id="287" r:id="rId38"/>
    <p:sldId id="289" r:id="rId39"/>
    <p:sldId id="28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28E54C08-271A-C040-BC68-A57F01D3B685}">
          <p14:sldIdLst/>
        </p14:section>
        <p14:section name="CHAITANYA  BHARATHI  INSTITUTE  OF  TECHNOLOGY  DEPARTMENT  OF  ELECTRONICS  AND  COMMUNICATION   ENGINEERING " id="{CFD6C058-67F3-6B4F-ACD8-C827437252A7}">
          <p14:sldIdLst>
            <p14:sldId id="256"/>
            <p14:sldId id="257"/>
            <p14:sldId id="298"/>
            <p14:sldId id="292"/>
            <p14:sldId id="259"/>
            <p14:sldId id="273"/>
            <p14:sldId id="272"/>
            <p14:sldId id="301"/>
            <p14:sldId id="260"/>
            <p14:sldId id="261"/>
            <p14:sldId id="262"/>
            <p14:sldId id="263"/>
            <p14:sldId id="264"/>
            <p14:sldId id="265"/>
            <p14:sldId id="266"/>
            <p14:sldId id="307"/>
            <p14:sldId id="282"/>
            <p14:sldId id="269"/>
            <p14:sldId id="270"/>
            <p14:sldId id="274"/>
            <p14:sldId id="275"/>
            <p14:sldId id="293"/>
            <p14:sldId id="278"/>
            <p14:sldId id="299"/>
            <p14:sldId id="300"/>
            <p14:sldId id="302"/>
            <p14:sldId id="303"/>
            <p14:sldId id="304"/>
            <p14:sldId id="305"/>
            <p14:sldId id="306"/>
            <p14:sldId id="284"/>
            <p14:sldId id="285"/>
            <p14:sldId id="294"/>
            <p14:sldId id="295"/>
            <p14:sldId id="297"/>
            <p14:sldId id="286"/>
            <p14:sldId id="287"/>
            <p14:sldId id="289"/>
            <p14:sldId id="28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67"/>
    <p:restoredTop sz="95878"/>
  </p:normalViewPr>
  <p:slideViewPr>
    <p:cSldViewPr snapToGrid="0" snapToObjects="1">
      <p:cViewPr varScale="1">
        <p:scale>
          <a:sx n="121" d="100"/>
          <a:sy n="121" d="100"/>
        </p:scale>
        <p:origin x="168" y="3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dirty="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6/7/22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6/7/22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6/7/22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6/7/22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a:pPr/>
              <a:t>6/7/22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6/7/22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dirty="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6/7/22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a:pPr/>
              <a:t>6/7/22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Mini-HDMI" TargetMode="External"/><Relationship Id="rId3" Type="http://schemas.openxmlformats.org/officeDocument/2006/relationships/hyperlink" Target="https://en.wikipedia.org/wiki/Wi-Fi" TargetMode="External"/><Relationship Id="rId7" Type="http://schemas.openxmlformats.org/officeDocument/2006/relationships/hyperlink" Target="https://en.wikipedia.org/wiki/USB_3.0" TargetMode="External"/><Relationship Id="rId2" Type="http://schemas.openxmlformats.org/officeDocument/2006/relationships/hyperlink" Target="https://en.wikipedia.org/wiki/ARM_Cortex-A72" TargetMode="External"/><Relationship Id="rId1" Type="http://schemas.openxmlformats.org/officeDocument/2006/relationships/slideLayout" Target="../slideLayouts/slideLayout2.xml"/><Relationship Id="rId6" Type="http://schemas.openxmlformats.org/officeDocument/2006/relationships/hyperlink" Target="https://en.wikipedia.org/wiki/USB_2.0" TargetMode="External"/><Relationship Id="rId5" Type="http://schemas.openxmlformats.org/officeDocument/2006/relationships/hyperlink" Target="https://en.wikipedia.org/wiki/Gigabit_Ethernet" TargetMode="External"/><Relationship Id="rId10" Type="http://schemas.openxmlformats.org/officeDocument/2006/relationships/hyperlink" Target="https://en.wikipedia.org/wiki/USB-C" TargetMode="External"/><Relationship Id="rId4" Type="http://schemas.openxmlformats.org/officeDocument/2006/relationships/hyperlink" Target="https://en.wikipedia.org/wiki/Bluetooth_5" TargetMode="External"/><Relationship Id="rId9" Type="http://schemas.openxmlformats.org/officeDocument/2006/relationships/hyperlink" Target="https://en.wikipedia.org/wiki/4K_resolu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rilliant.org/wiki/gradient-descent/" TargetMode="External"/><Relationship Id="rId2" Type="http://schemas.openxmlformats.org/officeDocument/2006/relationships/hyperlink" Target="https://brilliant.org/wiki/artificial-neural-network/"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53C6-00B6-6842-99E3-16A1BEF185EF}"/>
              </a:ext>
            </a:extLst>
          </p:cNvPr>
          <p:cNvSpPr>
            <a:spLocks noGrp="1"/>
          </p:cNvSpPr>
          <p:nvPr>
            <p:ph type="ctrTitle"/>
          </p:nvPr>
        </p:nvSpPr>
        <p:spPr>
          <a:xfrm>
            <a:off x="-1" y="311961"/>
            <a:ext cx="12192000" cy="2421464"/>
          </a:xfrm>
        </p:spPr>
        <p:txBody>
          <a:bodyPr>
            <a:normAutofit fontScale="90000"/>
          </a:bodyPr>
          <a:lstStyle/>
          <a:p>
            <a:pPr algn="ctr"/>
            <a:r>
              <a:rPr lang="en-US" sz="3800" b="1" dirty="0">
                <a:latin typeface="Times New Roman" panose="02020603050405020304" pitchFamily="18" charset="0"/>
                <a:cs typeface="Times New Roman" panose="02020603050405020304" pitchFamily="18" charset="0"/>
              </a:rPr>
              <a:t>CHAITANYA  BHARATHI  INSTITUTE  OF  TECHNOLOGY</a:t>
            </a:r>
            <a:br>
              <a:rPr lang="en-US" sz="4400" b="1" dirty="0">
                <a:latin typeface="Times New Roman" panose="02020603050405020304" pitchFamily="18" charset="0"/>
                <a:cs typeface="Times New Roman" panose="02020603050405020304" pitchFamily="18" charset="0"/>
              </a:rPr>
            </a:br>
            <a:br>
              <a:rPr lang="en-US" sz="4400" b="1"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DEPARTMENT  OF  ELECTRONICS  AND  COMMUNICATION  </a:t>
            </a:r>
            <a:br>
              <a:rPr lang="en-US" sz="2700" b="1" dirty="0">
                <a:latin typeface="Times New Roman" panose="02020603050405020304" pitchFamily="18" charset="0"/>
                <a:cs typeface="Times New Roman" panose="02020603050405020304" pitchFamily="18" charset="0"/>
              </a:rPr>
            </a:br>
            <a:r>
              <a:rPr lang="en-US" sz="2700" b="1" dirty="0">
                <a:latin typeface="Times New Roman" panose="02020603050405020304" pitchFamily="18" charset="0"/>
                <a:cs typeface="Times New Roman" panose="02020603050405020304" pitchFamily="18" charset="0"/>
              </a:rPr>
              <a:t>ENGINEERING</a:t>
            </a:r>
            <a:br>
              <a:rPr lang="en-IN" sz="2700" b="1" dirty="0">
                <a:latin typeface="Times New Roman" panose="02020603050405020304" pitchFamily="18" charset="0"/>
                <a:cs typeface="Times New Roman" panose="02020603050405020304" pitchFamily="18" charset="0"/>
              </a:rPr>
            </a:br>
            <a:endParaRPr lang="en-US" sz="2700" dirty="0"/>
          </a:p>
        </p:txBody>
      </p:sp>
      <p:sp>
        <p:nvSpPr>
          <p:cNvPr id="4" name="TextBox 3">
            <a:extLst>
              <a:ext uri="{FF2B5EF4-FFF2-40B4-BE49-F238E27FC236}">
                <a16:creationId xmlns:a16="http://schemas.microsoft.com/office/drawing/2014/main" id="{BA367201-4D35-9043-B7B0-4F40ADBEF876}"/>
              </a:ext>
            </a:extLst>
          </p:cNvPr>
          <p:cNvSpPr txBox="1"/>
          <p:nvPr/>
        </p:nvSpPr>
        <p:spPr>
          <a:xfrm>
            <a:off x="4570549" y="2878664"/>
            <a:ext cx="3050900" cy="1908215"/>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BATCH NUMBER </a:t>
            </a:r>
            <a:r>
              <a:rPr lang="en-US" sz="2800" b="1" dirty="0">
                <a:latin typeface="Times New Roman" panose="02020603050405020304" pitchFamily="18" charset="0"/>
                <a:cs typeface="Times New Roman" panose="02020603050405020304" pitchFamily="18" charset="0"/>
              </a:rPr>
              <a:t>202</a:t>
            </a:r>
            <a:endParaRPr lang="en-US" sz="2000"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Ashwitha K – 160118735064</a:t>
            </a:r>
          </a:p>
          <a:p>
            <a:pPr algn="ctr"/>
            <a:r>
              <a:rPr lang="en-US" b="1" dirty="0">
                <a:latin typeface="Times New Roman" panose="02020603050405020304" pitchFamily="18" charset="0"/>
                <a:cs typeface="Times New Roman" panose="02020603050405020304" pitchFamily="18" charset="0"/>
              </a:rPr>
              <a:t>Manasvini N – 160118735072</a:t>
            </a:r>
          </a:p>
          <a:p>
            <a:pPr algn="ctr"/>
            <a:r>
              <a:rPr lang="en-US" b="1" dirty="0">
                <a:latin typeface="Times New Roman" panose="02020603050405020304" pitchFamily="18" charset="0"/>
                <a:cs typeface="Times New Roman" panose="02020603050405020304" pitchFamily="18" charset="0"/>
              </a:rPr>
              <a:t>Sanjana M – 160118735079</a:t>
            </a:r>
          </a:p>
          <a:p>
            <a:endParaRPr lang="en-US" dirty="0"/>
          </a:p>
        </p:txBody>
      </p:sp>
      <p:sp>
        <p:nvSpPr>
          <p:cNvPr id="5" name="TextBox 4">
            <a:extLst>
              <a:ext uri="{FF2B5EF4-FFF2-40B4-BE49-F238E27FC236}">
                <a16:creationId xmlns:a16="http://schemas.microsoft.com/office/drawing/2014/main" id="{2C4390C0-DFCC-9E4D-B5CB-53C4FFC98A15}"/>
              </a:ext>
            </a:extLst>
          </p:cNvPr>
          <p:cNvSpPr txBox="1"/>
          <p:nvPr/>
        </p:nvSpPr>
        <p:spPr>
          <a:xfrm>
            <a:off x="214488" y="4888479"/>
            <a:ext cx="3365088" cy="1554272"/>
          </a:xfrm>
          <a:prstGeom prst="rect">
            <a:avLst/>
          </a:prstGeom>
          <a:noFill/>
        </p:spPr>
        <p:txBody>
          <a:bodyPr wrap="none" rtlCol="0">
            <a:spAutoFit/>
          </a:bodyPr>
          <a:lstStyle/>
          <a:p>
            <a:r>
              <a:rPr lang="en-US" sz="1900" b="1" dirty="0">
                <a:latin typeface="Times New Roman" panose="02020603050405020304" pitchFamily="18" charset="0"/>
                <a:cs typeface="Times New Roman" panose="02020603050405020304" pitchFamily="18" charset="0"/>
              </a:rPr>
              <a:t>Guide : Dr. Suman Kshirsagar</a:t>
            </a:r>
          </a:p>
          <a:p>
            <a:r>
              <a:rPr lang="en-US" sz="1900" b="1" dirty="0">
                <a:latin typeface="Times New Roman" panose="02020603050405020304" pitchFamily="18" charset="0"/>
                <a:cs typeface="Times New Roman" panose="02020603050405020304" pitchFamily="18" charset="0"/>
              </a:rPr>
              <a:t>Assistant Professor</a:t>
            </a:r>
          </a:p>
          <a:p>
            <a:r>
              <a:rPr lang="en-US" sz="1900" b="1" dirty="0">
                <a:latin typeface="Times New Roman" panose="02020603050405020304" pitchFamily="18" charset="0"/>
                <a:cs typeface="Times New Roman" panose="02020603050405020304" pitchFamily="18" charset="0"/>
              </a:rPr>
              <a:t>Department of ECE</a:t>
            </a:r>
          </a:p>
          <a:p>
            <a:r>
              <a:rPr lang="en-US" sz="1900" b="1" dirty="0">
                <a:latin typeface="Times New Roman" panose="02020603050405020304" pitchFamily="18" charset="0"/>
                <a:cs typeface="Times New Roman" panose="02020603050405020304" pitchFamily="18" charset="0"/>
              </a:rPr>
              <a:t>CBIT</a:t>
            </a:r>
          </a:p>
          <a:p>
            <a:r>
              <a:rPr lang="en-US" sz="1900" b="1" dirty="0">
                <a:latin typeface="Times New Roman" panose="02020603050405020304" pitchFamily="18" charset="0"/>
                <a:cs typeface="Times New Roman" panose="02020603050405020304" pitchFamily="18" charset="0"/>
              </a:rPr>
              <a:t>Hyderabad</a:t>
            </a:r>
            <a:endParaRPr lang="en-US" sz="1900" dirty="0"/>
          </a:p>
        </p:txBody>
      </p:sp>
    </p:spTree>
    <p:extLst>
      <p:ext uri="{BB962C8B-B14F-4D97-AF65-F5344CB8AC3E}">
        <p14:creationId xmlns:p14="http://schemas.microsoft.com/office/powerpoint/2010/main" val="261125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196C4-F377-654A-9490-9E23EBBCC12B}"/>
              </a:ext>
            </a:extLst>
          </p:cNvPr>
          <p:cNvSpPr>
            <a:spLocks noGrp="1"/>
          </p:cNvSpPr>
          <p:nvPr>
            <p:ph type="title"/>
          </p:nvPr>
        </p:nvSpPr>
        <p:spPr>
          <a:xfrm>
            <a:off x="764823" y="338666"/>
            <a:ext cx="10131425" cy="1456267"/>
          </a:xfrm>
        </p:spPr>
        <p:txBody>
          <a:bodyPr/>
          <a:lstStyle/>
          <a:p>
            <a:pPr algn="ctr"/>
            <a:r>
              <a:rPr lang="en-US" b="1">
                <a:latin typeface="Times New Roman" panose="02020603050405020304" pitchFamily="18" charset="0"/>
                <a:cs typeface="Times New Roman" panose="02020603050405020304" pitchFamily="18" charset="0"/>
              </a:rPr>
              <a:t>PROPOSED METHODOLOGY </a:t>
            </a:r>
            <a:br>
              <a:rPr lang="en-IN" b="1">
                <a:latin typeface="Times New Roman" panose="02020603050405020304" pitchFamily="18" charset="0"/>
                <a:cs typeface="Times New Roman" panose="02020603050405020304" pitchFamily="18" charset="0"/>
              </a:rPr>
            </a:br>
            <a:endParaRPr lang="en-US"/>
          </a:p>
        </p:txBody>
      </p:sp>
      <p:sp>
        <p:nvSpPr>
          <p:cNvPr id="4" name="TextBox 3">
            <a:extLst>
              <a:ext uri="{FF2B5EF4-FFF2-40B4-BE49-F238E27FC236}">
                <a16:creationId xmlns:a16="http://schemas.microsoft.com/office/drawing/2014/main" id="{2A1EB5B9-6EF9-8940-8F6E-4FF309DF3DA1}"/>
              </a:ext>
            </a:extLst>
          </p:cNvPr>
          <p:cNvSpPr txBox="1"/>
          <p:nvPr/>
        </p:nvSpPr>
        <p:spPr>
          <a:xfrm>
            <a:off x="451556" y="1523638"/>
            <a:ext cx="10969979" cy="4708981"/>
          </a:xfrm>
          <a:prstGeom prst="rect">
            <a:avLst/>
          </a:prstGeom>
          <a:noFill/>
        </p:spPr>
        <p:txBody>
          <a:bodyPr wrap="square" rtlCol="0">
            <a:spAutoFit/>
          </a:bodyPr>
          <a:lstStyle/>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project is divided into multiple modules. The modular approach makes it convenient to develop, understand and extend it. The different modules present in this project are discussed here. </a:t>
            </a:r>
          </a:p>
          <a:p>
            <a:pPr algn="just"/>
            <a:endParaRPr lang="en-IN" sz="2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first module consists of the sensors. Different sensors such as temperature, humidity, and soil moisture are connected to Raspberry Pi. After the connection, the data is collected from sensors. </a:t>
            </a:r>
          </a:p>
          <a:p>
            <a:pPr algn="just"/>
            <a:endParaRPr lang="en-IN" sz="2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second module consists of sending data from Raspberry Pi to the cloud, retrieving the information whenever needed, and analysing it. </a:t>
            </a:r>
          </a:p>
          <a:p>
            <a:pPr algn="just"/>
            <a:endParaRPr lang="en-IN" sz="2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third module contains building a model by training a model on past rainfall data using Logistic Regression, Random Forest Algorithm, and Backpropagation and predicting rainfall using Backpropagation Algorithm.</a:t>
            </a:r>
          </a:p>
          <a:p>
            <a:pPr algn="just"/>
            <a:endParaRPr lang="en-IN" sz="2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final module includes creating a web page and displaying data analysis. </a:t>
            </a:r>
          </a:p>
          <a:p>
            <a:pPr algn="just"/>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00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F45C069-FAB2-0349-95D9-4632BC6354C4}"/>
              </a:ext>
            </a:extLst>
          </p:cNvPr>
          <p:cNvSpPr>
            <a:spLocks noGrp="1"/>
          </p:cNvSpPr>
          <p:nvPr>
            <p:ph type="title"/>
          </p:nvPr>
        </p:nvSpPr>
        <p:spPr>
          <a:xfrm>
            <a:off x="949398" y="2906352"/>
            <a:ext cx="4789678" cy="782629"/>
          </a:xfrm>
        </p:spPr>
        <p:txBody>
          <a:bodyPr vert="horz" lIns="91440" tIns="45720" rIns="91440" bIns="45720" rtlCol="0" anchor="b">
            <a:normAutofit/>
          </a:bodyPr>
          <a:lstStyle/>
          <a:p>
            <a:r>
              <a:rPr lang="en-US" sz="4000" b="1">
                <a:latin typeface="Times New Roman" panose="02020603050405020304" pitchFamily="18" charset="0"/>
                <a:cs typeface="Times New Roman" panose="02020603050405020304" pitchFamily="18" charset="0"/>
              </a:rPr>
              <a:t>BLOCK DIAGRAM</a:t>
            </a:r>
          </a:p>
        </p:txBody>
      </p:sp>
      <p:pic>
        <p:nvPicPr>
          <p:cNvPr id="5" name="Picture 4" descr="Diagram&#10;&#10;Description automatically generated">
            <a:extLst>
              <a:ext uri="{FF2B5EF4-FFF2-40B4-BE49-F238E27FC236}">
                <a16:creationId xmlns:a16="http://schemas.microsoft.com/office/drawing/2014/main" id="{5827A633-D40D-C91B-8E71-C55DFA850156}"/>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739076" y="275003"/>
            <a:ext cx="6189585" cy="6306207"/>
          </a:xfrm>
          <a:prstGeom prst="rect">
            <a:avLst/>
          </a:prstGeom>
        </p:spPr>
      </p:pic>
    </p:spTree>
    <p:extLst>
      <p:ext uri="{BB962C8B-B14F-4D97-AF65-F5344CB8AC3E}">
        <p14:creationId xmlns:p14="http://schemas.microsoft.com/office/powerpoint/2010/main" val="3389045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214F-C66E-214C-86E5-B0EDA9975E35}"/>
              </a:ext>
            </a:extLst>
          </p:cNvPr>
          <p:cNvSpPr>
            <a:spLocks noGrp="1"/>
          </p:cNvSpPr>
          <p:nvPr>
            <p:ph type="title"/>
          </p:nvPr>
        </p:nvSpPr>
        <p:spPr>
          <a:xfrm>
            <a:off x="776112" y="191912"/>
            <a:ext cx="10131425" cy="1456267"/>
          </a:xfrm>
        </p:spPr>
        <p:txBody>
          <a:bodyPr/>
          <a:lstStyle/>
          <a:p>
            <a:pPr algn="ctr"/>
            <a:r>
              <a:rPr lang="en-US" b="1" dirty="0">
                <a:latin typeface="Times New Roman" panose="02020603050405020304" pitchFamily="18" charset="0"/>
                <a:cs typeface="Times New Roman" panose="02020603050405020304" pitchFamily="18" charset="0"/>
              </a:rPr>
              <a:t>HARDWARE</a:t>
            </a:r>
            <a:endParaRPr lang="en-US" dirty="0"/>
          </a:p>
        </p:txBody>
      </p:sp>
      <p:sp>
        <p:nvSpPr>
          <p:cNvPr id="4" name="TextBox 3">
            <a:extLst>
              <a:ext uri="{FF2B5EF4-FFF2-40B4-BE49-F238E27FC236}">
                <a16:creationId xmlns:a16="http://schemas.microsoft.com/office/drawing/2014/main" id="{CEDE8CA1-BF0B-E04A-BA5C-4CFD2134D237}"/>
              </a:ext>
            </a:extLst>
          </p:cNvPr>
          <p:cNvSpPr txBox="1"/>
          <p:nvPr/>
        </p:nvSpPr>
        <p:spPr>
          <a:xfrm>
            <a:off x="488172" y="1248069"/>
            <a:ext cx="1471878" cy="800219"/>
          </a:xfrm>
          <a:prstGeom prst="rect">
            <a:avLst/>
          </a:prstGeom>
          <a:noFill/>
        </p:spPr>
        <p:txBody>
          <a:bodyPr wrap="none" rtlCol="0">
            <a:spAutoFit/>
          </a:bodyPr>
          <a:lstStyle/>
          <a:p>
            <a:r>
              <a:rPr lang="en-IN" sz="2800">
                <a:latin typeface="Times New Roman" panose="02020603050405020304" pitchFamily="18" charset="0"/>
                <a:cs typeface="Times New Roman" panose="02020603050405020304" pitchFamily="18" charset="0"/>
              </a:rPr>
              <a:t>DHT22 :</a:t>
            </a:r>
          </a:p>
          <a:p>
            <a:endParaRPr lang="en-US"/>
          </a:p>
        </p:txBody>
      </p:sp>
      <p:sp>
        <p:nvSpPr>
          <p:cNvPr id="6" name="TextBox 5">
            <a:extLst>
              <a:ext uri="{FF2B5EF4-FFF2-40B4-BE49-F238E27FC236}">
                <a16:creationId xmlns:a16="http://schemas.microsoft.com/office/drawing/2014/main" id="{F1D95A2E-C133-A64D-8FD7-FCE48C440F85}"/>
              </a:ext>
            </a:extLst>
          </p:cNvPr>
          <p:cNvSpPr txBox="1"/>
          <p:nvPr/>
        </p:nvSpPr>
        <p:spPr>
          <a:xfrm>
            <a:off x="293511" y="1975556"/>
            <a:ext cx="11410317" cy="1015663"/>
          </a:xfrm>
          <a:prstGeom prst="rect">
            <a:avLst/>
          </a:prstGeom>
          <a:noFill/>
        </p:spPr>
        <p:txBody>
          <a:bodyPr wrap="square" rtlCol="0">
            <a:spAutoFit/>
          </a:bodyPr>
          <a:lstStyle/>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DHT22 is </a:t>
            </a:r>
            <a:r>
              <a:rPr lang="en-IN" sz="2000" b="1">
                <a:latin typeface="Times New Roman" panose="02020603050405020304" pitchFamily="18" charset="0"/>
                <a:cs typeface="Times New Roman" panose="02020603050405020304" pitchFamily="18" charset="0"/>
              </a:rPr>
              <a:t>a basic digital temperature and humidity sensor</a:t>
            </a:r>
            <a:r>
              <a:rPr lang="en-IN" sz="2000">
                <a:latin typeface="Times New Roman" panose="02020603050405020304" pitchFamily="18" charset="0"/>
                <a:cs typeface="Times New Roman" panose="02020603050405020304" pitchFamily="18" charset="0"/>
              </a:rPr>
              <a:t>. It uses a capacitive humidity sensor and a thermistor to measure the surrounding air, and spits out a digital signal on the data pin, no analogue input pins needed.</a:t>
            </a:r>
          </a:p>
        </p:txBody>
      </p:sp>
      <p:pic>
        <p:nvPicPr>
          <p:cNvPr id="7" name="Picture 8" descr="Index of /wp-content/uploads/2020/04/">
            <a:extLst>
              <a:ext uri="{FF2B5EF4-FFF2-40B4-BE49-F238E27FC236}">
                <a16:creationId xmlns:a16="http://schemas.microsoft.com/office/drawing/2014/main" id="{DB3E2F01-C09E-124E-9251-DE385127F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888" y="3542669"/>
            <a:ext cx="5981700" cy="259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4AE0D3-6AC2-0044-89ED-2BF56FBF79D0}"/>
              </a:ext>
            </a:extLst>
          </p:cNvPr>
          <p:cNvSpPr txBox="1"/>
          <p:nvPr/>
        </p:nvSpPr>
        <p:spPr>
          <a:xfrm>
            <a:off x="4887524" y="6315587"/>
            <a:ext cx="17876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 DHT22</a:t>
            </a:r>
          </a:p>
        </p:txBody>
      </p:sp>
    </p:spTree>
    <p:extLst>
      <p:ext uri="{BB962C8B-B14F-4D97-AF65-F5344CB8AC3E}">
        <p14:creationId xmlns:p14="http://schemas.microsoft.com/office/powerpoint/2010/main" val="204233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22F29-DE89-934F-B064-911EDB75BC75}"/>
              </a:ext>
            </a:extLst>
          </p:cNvPr>
          <p:cNvSpPr txBox="1"/>
          <p:nvPr/>
        </p:nvSpPr>
        <p:spPr>
          <a:xfrm>
            <a:off x="428978" y="406400"/>
            <a:ext cx="455554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SOIL MOISTURE SENSOR :</a:t>
            </a:r>
          </a:p>
        </p:txBody>
      </p:sp>
      <p:sp>
        <p:nvSpPr>
          <p:cNvPr id="5" name="TextBox 4">
            <a:extLst>
              <a:ext uri="{FF2B5EF4-FFF2-40B4-BE49-F238E27FC236}">
                <a16:creationId xmlns:a16="http://schemas.microsoft.com/office/drawing/2014/main" id="{73881959-7805-F242-A294-5924E27BFEFE}"/>
              </a:ext>
            </a:extLst>
          </p:cNvPr>
          <p:cNvSpPr txBox="1"/>
          <p:nvPr/>
        </p:nvSpPr>
        <p:spPr>
          <a:xfrm>
            <a:off x="428978" y="1264356"/>
            <a:ext cx="7924800" cy="1631216"/>
          </a:xfrm>
          <a:prstGeom prst="rect">
            <a:avLst/>
          </a:prstGeom>
          <a:noFill/>
        </p:spPr>
        <p:txBody>
          <a:bodyPr wrap="square" rtlCol="0">
            <a:spAutoFit/>
          </a:bodyPr>
          <a:lstStyle/>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Soil moisture sensors measure or estimate the amount of water in the soil. These sensors can be stationary or portable such as handheld probes. Static sensors are placed at predetermined locations and depths in the field, whereas mobile soil moisture probes can measure soil moisture at several locations.</a:t>
            </a:r>
            <a:endParaRPr lang="en-IN" sz="2000"/>
          </a:p>
        </p:txBody>
      </p:sp>
      <p:pic>
        <p:nvPicPr>
          <p:cNvPr id="6" name="Picture 4" descr="xcluma Soil Moisture Meter Soil Humidity Sensor Water Sensor UNO Respberry  : Amazon.in: Industrial &amp; Scientific">
            <a:extLst>
              <a:ext uri="{FF2B5EF4-FFF2-40B4-BE49-F238E27FC236}">
                <a16:creationId xmlns:a16="http://schemas.microsoft.com/office/drawing/2014/main" id="{60C8C54B-DF04-9B4D-82DD-0874AE36C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837" y="332994"/>
            <a:ext cx="2562578" cy="25625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C7DF14-C609-0444-AF0D-C5BCA431E6A9}"/>
              </a:ext>
            </a:extLst>
          </p:cNvPr>
          <p:cNvSpPr txBox="1"/>
          <p:nvPr/>
        </p:nvSpPr>
        <p:spPr>
          <a:xfrm>
            <a:off x="428978" y="3799146"/>
            <a:ext cx="1850186" cy="523220"/>
          </a:xfrm>
          <a:prstGeom prst="rect">
            <a:avLst/>
          </a:prstGeom>
          <a:noFill/>
        </p:spPr>
        <p:txBody>
          <a:bodyPr wrap="none" rtlCol="0">
            <a:spAutoFit/>
          </a:bodyPr>
          <a:lstStyle/>
          <a:p>
            <a:pPr algn="just"/>
            <a:r>
              <a:rPr lang="en-US" sz="2800" dirty="0">
                <a:latin typeface="Times New Roman" panose="02020603050405020304" pitchFamily="18" charset="0"/>
                <a:cs typeface="Times New Roman" panose="02020603050405020304" pitchFamily="18" charset="0"/>
              </a:rPr>
              <a:t>MCP3008 :</a:t>
            </a:r>
          </a:p>
        </p:txBody>
      </p:sp>
      <p:sp>
        <p:nvSpPr>
          <p:cNvPr id="8" name="TextBox 7">
            <a:extLst>
              <a:ext uri="{FF2B5EF4-FFF2-40B4-BE49-F238E27FC236}">
                <a16:creationId xmlns:a16="http://schemas.microsoft.com/office/drawing/2014/main" id="{4F2AD068-5366-384B-B764-B6E415FCD9DD}"/>
              </a:ext>
            </a:extLst>
          </p:cNvPr>
          <p:cNvSpPr txBox="1"/>
          <p:nvPr/>
        </p:nvSpPr>
        <p:spPr>
          <a:xfrm>
            <a:off x="428978" y="4548832"/>
            <a:ext cx="7924800" cy="1323439"/>
          </a:xfrm>
          <a:prstGeom prst="rect">
            <a:avLst/>
          </a:prstGeom>
          <a:noFill/>
        </p:spPr>
        <p:txBody>
          <a:bodyPr wrap="square" rtlCol="0">
            <a:spAutoFit/>
          </a:bodyPr>
          <a:lstStyle/>
          <a:p>
            <a:pPr marL="342900" indent="-342900" algn="just">
              <a:buFont typeface="Arial" panose="020B0604020202020204" pitchFamily="34" charset="0"/>
              <a:buChar char="•"/>
            </a:pPr>
            <a:r>
              <a:rPr lang="en-IN" sz="2000">
                <a:latin typeface="Times New Roman" panose="02020603050405020304" pitchFamily="18" charset="0"/>
                <a:cs typeface="Times New Roman" panose="02020603050405020304" pitchFamily="18" charset="0"/>
              </a:rPr>
              <a:t>The MCP3008 is a low-cost 8-channel 10-bit analogue to digital converter. The precision of this ADC is similar to that of an Arduino Uno, and with eight channels, you can read quite a few analogue signals from the Pi.</a:t>
            </a:r>
            <a:endParaRPr lang="en-US" sz="2000">
              <a:latin typeface="Times New Roman" panose="02020603050405020304" pitchFamily="18" charset="0"/>
              <a:cs typeface="Times New Roman" panose="02020603050405020304" pitchFamily="18" charset="0"/>
            </a:endParaRPr>
          </a:p>
        </p:txBody>
      </p:sp>
      <p:pic>
        <p:nvPicPr>
          <p:cNvPr id="9" name="Picture 10" descr="MCP3008 | Raspberry Pi Analog to Digital Converters | Adafruit Learning  System">
            <a:extLst>
              <a:ext uri="{FF2B5EF4-FFF2-40B4-BE49-F238E27FC236}">
                <a16:creationId xmlns:a16="http://schemas.microsoft.com/office/drawing/2014/main" id="{23926919-42E1-2D43-90FF-143E5E849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92" r="2350"/>
          <a:stretch/>
        </p:blipFill>
        <p:spPr bwMode="auto">
          <a:xfrm>
            <a:off x="8739116" y="3658134"/>
            <a:ext cx="2988225" cy="255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DC462A-F9F8-7642-97EE-F04002520DD6}"/>
              </a:ext>
            </a:extLst>
          </p:cNvPr>
          <p:cNvSpPr txBox="1"/>
          <p:nvPr/>
        </p:nvSpPr>
        <p:spPr>
          <a:xfrm>
            <a:off x="8739116" y="2919470"/>
            <a:ext cx="296529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2: Soil moisture sensor</a:t>
            </a:r>
          </a:p>
        </p:txBody>
      </p:sp>
      <p:sp>
        <p:nvSpPr>
          <p:cNvPr id="3" name="TextBox 2">
            <a:extLst>
              <a:ext uri="{FF2B5EF4-FFF2-40B4-BE49-F238E27FC236}">
                <a16:creationId xmlns:a16="http://schemas.microsoft.com/office/drawing/2014/main" id="{A4AEDFC3-4C63-134F-AB68-616D4D136587}"/>
              </a:ext>
            </a:extLst>
          </p:cNvPr>
          <p:cNvSpPr txBox="1"/>
          <p:nvPr/>
        </p:nvSpPr>
        <p:spPr>
          <a:xfrm>
            <a:off x="9244720" y="6217734"/>
            <a:ext cx="248262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3: MCP3008</a:t>
            </a:r>
          </a:p>
        </p:txBody>
      </p:sp>
    </p:spTree>
    <p:extLst>
      <p:ext uri="{BB962C8B-B14F-4D97-AF65-F5344CB8AC3E}">
        <p14:creationId xmlns:p14="http://schemas.microsoft.com/office/powerpoint/2010/main" val="120980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797649-20BF-864A-90D6-CA2DDED6BAE1}"/>
              </a:ext>
            </a:extLst>
          </p:cNvPr>
          <p:cNvSpPr txBox="1"/>
          <p:nvPr/>
        </p:nvSpPr>
        <p:spPr>
          <a:xfrm>
            <a:off x="462845" y="372533"/>
            <a:ext cx="4887877" cy="800219"/>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RASPBERRY PI 4 MODEL B : </a:t>
            </a:r>
          </a:p>
          <a:p>
            <a:endParaRPr lang="en-US" dirty="0"/>
          </a:p>
        </p:txBody>
      </p:sp>
      <p:sp>
        <p:nvSpPr>
          <p:cNvPr id="6" name="TextBox 5">
            <a:extLst>
              <a:ext uri="{FF2B5EF4-FFF2-40B4-BE49-F238E27FC236}">
                <a16:creationId xmlns:a16="http://schemas.microsoft.com/office/drawing/2014/main" id="{92044AF1-A07D-4E47-983F-85E6758D3BB9}"/>
              </a:ext>
            </a:extLst>
          </p:cNvPr>
          <p:cNvSpPr txBox="1"/>
          <p:nvPr/>
        </p:nvSpPr>
        <p:spPr>
          <a:xfrm>
            <a:off x="519289" y="1172752"/>
            <a:ext cx="10893778" cy="5324535"/>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Raspberry Pi 4 Model B was released in June 2019 with a 1.5 GHz 64-bit quad-core </a:t>
            </a:r>
            <a:r>
              <a:rPr lang="en-IN"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ARM Cortex-A72</a:t>
            </a:r>
            <a:r>
              <a:rPr lang="en-IN" sz="2000" dirty="0">
                <a:latin typeface="Times New Roman" panose="02020603050405020304" pitchFamily="18" charset="0"/>
                <a:cs typeface="Times New Roman" panose="02020603050405020304" pitchFamily="18" charset="0"/>
              </a:rPr>
              <a:t> processor, on-board 802.11ac </a:t>
            </a:r>
            <a:r>
              <a:rPr lang="en-IN"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Wi-Fi</a:t>
            </a:r>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Bluetooth 5</a:t>
            </a:r>
            <a:r>
              <a:rPr lang="en-IN" sz="2000" dirty="0">
                <a:latin typeface="Times New Roman" panose="02020603050405020304" pitchFamily="18" charset="0"/>
                <a:cs typeface="Times New Roman" panose="02020603050405020304" pitchFamily="18" charset="0"/>
              </a:rPr>
              <a:t>, full </a:t>
            </a:r>
            <a:r>
              <a:rPr lang="en-IN" sz="20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gigabit Ethernet</a:t>
            </a:r>
            <a:r>
              <a:rPr lang="en-IN" sz="2000" dirty="0">
                <a:latin typeface="Times New Roman" panose="02020603050405020304" pitchFamily="18" charset="0"/>
                <a:cs typeface="Times New Roman" panose="02020603050405020304" pitchFamily="18" charset="0"/>
              </a:rPr>
              <a:t> (throughput not limited), two </a:t>
            </a:r>
            <a:r>
              <a:rPr lang="en-IN" sz="20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USB 2.0</a:t>
            </a:r>
            <a:r>
              <a:rPr lang="en-IN" sz="2000" dirty="0">
                <a:latin typeface="Times New Roman" panose="02020603050405020304" pitchFamily="18" charset="0"/>
                <a:cs typeface="Times New Roman" panose="02020603050405020304" pitchFamily="18" charset="0"/>
              </a:rPr>
              <a:t> ports, two </a:t>
            </a:r>
            <a:r>
              <a:rPr lang="en-IN" sz="2000"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USB 3.0</a:t>
            </a:r>
            <a:r>
              <a:rPr lang="en-IN" sz="2000" dirty="0">
                <a:latin typeface="Times New Roman" panose="02020603050405020304" pitchFamily="18" charset="0"/>
                <a:cs typeface="Times New Roman" panose="02020603050405020304" pitchFamily="18" charset="0"/>
              </a:rPr>
              <a:t> ports, 1–8 GB of RAM, and dual-monitor support via a pair of micro HDMI (</a:t>
            </a:r>
            <a:r>
              <a:rPr lang="en-IN" sz="200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HDMI Type D</a:t>
            </a:r>
            <a:r>
              <a:rPr lang="en-IN" sz="2000" dirty="0">
                <a:latin typeface="Times New Roman" panose="02020603050405020304" pitchFamily="18" charset="0"/>
                <a:cs typeface="Times New Roman" panose="02020603050405020304" pitchFamily="18" charset="0"/>
              </a:rPr>
              <a:t>) ports for up to </a:t>
            </a:r>
            <a:r>
              <a:rPr lang="en-IN" sz="200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4K resolution</a:t>
            </a:r>
            <a:r>
              <a:rPr lang="en-IN" sz="2000" dirty="0">
                <a:latin typeface="Times New Roman" panose="02020603050405020304" pitchFamily="18" charset="0"/>
                <a:cs typeface="Times New Roman" panose="02020603050405020304" pitchFamily="18" charset="0"/>
              </a:rPr>
              <a:t>.    </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version with 1 GB RAM has been abandoned, and the prices of the 2 GB version have been reduced. When used with an appropriate PSU, the Pi 4 is also powered via a </a:t>
            </a:r>
            <a:r>
              <a:rPr lang="en-IN" sz="200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USB-C</a:t>
            </a:r>
            <a:r>
              <a:rPr lang="en-IN" sz="2000" dirty="0">
                <a:latin typeface="Times New Roman" panose="02020603050405020304" pitchFamily="18" charset="0"/>
                <a:cs typeface="Times New Roman" panose="02020603050405020304" pitchFamily="18" charset="0"/>
              </a:rPr>
              <a:t> port, enabling additional power to be provided to downstream peripherals.       </a:t>
            </a:r>
          </a:p>
          <a:p>
            <a:pPr algn="just"/>
            <a:r>
              <a:rPr lang="en-IN" sz="20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But the Pi can only be operated with 5 volts and not 9 or 12 volts like other minicomputers of this class. The initial Raspberry Pi 4 board has a design flaw where third-party </a:t>
            </a:r>
            <a:r>
              <a:rPr lang="en-IN" sz="200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e-marked</a:t>
            </a:r>
            <a:r>
              <a:rPr lang="en-IN" sz="2000" dirty="0">
                <a:latin typeface="Times New Roman" panose="02020603050405020304" pitchFamily="18" charset="0"/>
                <a:cs typeface="Times New Roman" panose="02020603050405020304" pitchFamily="18" charset="0"/>
              </a:rPr>
              <a:t> USB cables, such as those used on Apple MacBooks, incorrectly identify it and refuse to provide power. In mid-2021, Pi 4 B models appeared with the improved Broadcom BCM2711C0.   </a:t>
            </a:r>
          </a:p>
          <a:p>
            <a:pPr algn="just"/>
            <a:r>
              <a:rPr lang="en-IN" sz="20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manufacturer is now using this chip for the Pi 4 B and Pi 400. However, the tack frequency of the Pi 4 B was not increased in the factory.</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483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berry Pi 4 Model B 4Gb">
            <a:extLst>
              <a:ext uri="{FF2B5EF4-FFF2-40B4-BE49-F238E27FC236}">
                <a16:creationId xmlns:a16="http://schemas.microsoft.com/office/drawing/2014/main" id="{38553D7F-FB5A-1B4E-B301-9148036A6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666043"/>
            <a:ext cx="4828645" cy="50235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link an LED | Microsoft Docs">
            <a:extLst>
              <a:ext uri="{FF2B5EF4-FFF2-40B4-BE49-F238E27FC236}">
                <a16:creationId xmlns:a16="http://schemas.microsoft.com/office/drawing/2014/main" id="{CC541311-60E5-DC4F-A02D-295E30727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043" y="666043"/>
            <a:ext cx="5283201" cy="50235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044EEE-01C8-1941-89E6-061489149472}"/>
              </a:ext>
            </a:extLst>
          </p:cNvPr>
          <p:cNvSpPr txBox="1"/>
          <p:nvPr/>
        </p:nvSpPr>
        <p:spPr>
          <a:xfrm>
            <a:off x="2212623" y="5850088"/>
            <a:ext cx="24609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4: Raspberry pi 4</a:t>
            </a:r>
          </a:p>
        </p:txBody>
      </p:sp>
      <p:sp>
        <p:nvSpPr>
          <p:cNvPr id="3" name="TextBox 2">
            <a:extLst>
              <a:ext uri="{FF2B5EF4-FFF2-40B4-BE49-F238E27FC236}">
                <a16:creationId xmlns:a16="http://schemas.microsoft.com/office/drawing/2014/main" id="{91F35471-3581-1D43-9C40-3781496D06AC}"/>
              </a:ext>
            </a:extLst>
          </p:cNvPr>
          <p:cNvSpPr txBox="1"/>
          <p:nvPr/>
        </p:nvSpPr>
        <p:spPr>
          <a:xfrm>
            <a:off x="7936088" y="5850088"/>
            <a:ext cx="222368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5: Pin diagram</a:t>
            </a:r>
          </a:p>
        </p:txBody>
      </p:sp>
    </p:spTree>
    <p:extLst>
      <p:ext uri="{BB962C8B-B14F-4D97-AF65-F5344CB8AC3E}">
        <p14:creationId xmlns:p14="http://schemas.microsoft.com/office/powerpoint/2010/main" val="398046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3AC66B-B611-F9AF-3FD9-A37564C221A6}"/>
              </a:ext>
            </a:extLst>
          </p:cNvPr>
          <p:cNvSpPr txBox="1"/>
          <p:nvPr/>
        </p:nvSpPr>
        <p:spPr>
          <a:xfrm>
            <a:off x="1727199" y="158044"/>
            <a:ext cx="962885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BLOCK DIAGRAM OF HARDWARE IMPLEMENTATION</a:t>
            </a:r>
          </a:p>
        </p:txBody>
      </p:sp>
      <p:pic>
        <p:nvPicPr>
          <p:cNvPr id="5" name="Picture 4" descr="Diagram&#10;&#10;Description automatically generated">
            <a:extLst>
              <a:ext uri="{FF2B5EF4-FFF2-40B4-BE49-F238E27FC236}">
                <a16:creationId xmlns:a16="http://schemas.microsoft.com/office/drawing/2014/main" id="{AD563000-E85E-A084-5278-877E77CF9CBA}"/>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242869" y="795868"/>
            <a:ext cx="5706262" cy="5813777"/>
          </a:xfrm>
          <a:prstGeom prst="rect">
            <a:avLst/>
          </a:prstGeom>
        </p:spPr>
      </p:pic>
    </p:spTree>
    <p:extLst>
      <p:ext uri="{BB962C8B-B14F-4D97-AF65-F5344CB8AC3E}">
        <p14:creationId xmlns:p14="http://schemas.microsoft.com/office/powerpoint/2010/main" val="2504444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E2B5-AFCF-934B-AE14-D917D0E8C980}"/>
              </a:ext>
            </a:extLst>
          </p:cNvPr>
          <p:cNvSpPr>
            <a:spLocks noGrp="1"/>
          </p:cNvSpPr>
          <p:nvPr>
            <p:ph type="title"/>
          </p:nvPr>
        </p:nvSpPr>
        <p:spPr>
          <a:xfrm>
            <a:off x="1883760" y="228230"/>
            <a:ext cx="9579695" cy="1453363"/>
          </a:xfrm>
        </p:spPr>
        <p:txBody>
          <a:bodyPr>
            <a:normAutofit/>
          </a:bodyPr>
          <a:lstStyle/>
          <a:p>
            <a:pPr>
              <a:lnSpc>
                <a:spcPct val="90000"/>
              </a:lnSpc>
            </a:pPr>
            <a:r>
              <a:rPr lang="en-US" b="1" dirty="0">
                <a:latin typeface="Times New Roman" panose="02020603050405020304" pitchFamily="18" charset="0"/>
                <a:cs typeface="Times New Roman" panose="02020603050405020304" pitchFamily="18" charset="0"/>
              </a:rPr>
              <a:t>HARDWARE IMPLEMENTATION</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8EFB759-F64F-2547-A05D-7680C6E7E889}"/>
              </a:ext>
            </a:extLst>
          </p:cNvPr>
          <p:cNvSpPr>
            <a:spLocks noGrp="1"/>
          </p:cNvSpPr>
          <p:nvPr>
            <p:ph idx="1"/>
          </p:nvPr>
        </p:nvSpPr>
        <p:spPr>
          <a:xfrm>
            <a:off x="802178" y="1783644"/>
            <a:ext cx="4002936" cy="4115711"/>
          </a:xfrm>
        </p:spPr>
        <p:txBody>
          <a:bodyPr>
            <a:normAutofit/>
          </a:bodyPr>
          <a:lstStyle/>
          <a:p>
            <a:pPr algn="just"/>
            <a:r>
              <a:rPr lang="en-US" sz="2000" dirty="0">
                <a:latin typeface="Times New Roman" panose="02020603050405020304" pitchFamily="18" charset="0"/>
                <a:cs typeface="Times New Roman" panose="02020603050405020304" pitchFamily="18" charset="0"/>
              </a:rPr>
              <a:t>The hardware setup comprises of connections between sensors and Raspberry-Pi connected to the monitor. </a:t>
            </a:r>
          </a:p>
          <a:p>
            <a:pPr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sensors used here are Soil Moisture sensor, DHT22 sensor.</a:t>
            </a:r>
          </a:p>
          <a:p>
            <a:endParaRPr lang="en-US" dirty="0"/>
          </a:p>
        </p:txBody>
      </p:sp>
      <p:pic>
        <p:nvPicPr>
          <p:cNvPr id="6" name="Picture 5" descr="A circuit board with wires&#10;&#10;Description automatically generated with low confidence">
            <a:extLst>
              <a:ext uri="{FF2B5EF4-FFF2-40B4-BE49-F238E27FC236}">
                <a16:creationId xmlns:a16="http://schemas.microsoft.com/office/drawing/2014/main" id="{75A760C9-F91D-9919-0D5E-817671015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219" y="1041740"/>
            <a:ext cx="4521222" cy="2387260"/>
          </a:xfrm>
          <a:prstGeom prst="rect">
            <a:avLst/>
          </a:prstGeom>
        </p:spPr>
      </p:pic>
      <p:pic>
        <p:nvPicPr>
          <p:cNvPr id="7" name="Picture 6">
            <a:extLst>
              <a:ext uri="{FF2B5EF4-FFF2-40B4-BE49-F238E27FC236}">
                <a16:creationId xmlns:a16="http://schemas.microsoft.com/office/drawing/2014/main" id="{13FDC1FB-E2A3-6406-DCF2-463FC7F78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3219" y="3955356"/>
            <a:ext cx="4521222" cy="2448054"/>
          </a:xfrm>
          <a:prstGeom prst="rect">
            <a:avLst/>
          </a:prstGeom>
        </p:spPr>
      </p:pic>
      <p:sp>
        <p:nvSpPr>
          <p:cNvPr id="4" name="TextBox 3">
            <a:extLst>
              <a:ext uri="{FF2B5EF4-FFF2-40B4-BE49-F238E27FC236}">
                <a16:creationId xmlns:a16="http://schemas.microsoft.com/office/drawing/2014/main" id="{156A7EE6-2934-3DEA-2022-B1841586D244}"/>
              </a:ext>
            </a:extLst>
          </p:cNvPr>
          <p:cNvSpPr txBox="1"/>
          <p:nvPr/>
        </p:nvSpPr>
        <p:spPr>
          <a:xfrm>
            <a:off x="7607580" y="3507512"/>
            <a:ext cx="351250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6: DHT22 with Raspberry Pi</a:t>
            </a:r>
          </a:p>
        </p:txBody>
      </p:sp>
      <p:sp>
        <p:nvSpPr>
          <p:cNvPr id="8" name="TextBox 7">
            <a:extLst>
              <a:ext uri="{FF2B5EF4-FFF2-40B4-BE49-F238E27FC236}">
                <a16:creationId xmlns:a16="http://schemas.microsoft.com/office/drawing/2014/main" id="{0A9BC97A-4809-928B-958A-8F6D75ED89E7}"/>
              </a:ext>
            </a:extLst>
          </p:cNvPr>
          <p:cNvSpPr txBox="1"/>
          <p:nvPr/>
        </p:nvSpPr>
        <p:spPr>
          <a:xfrm>
            <a:off x="7110398" y="6416530"/>
            <a:ext cx="475643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7: Soil Moisture Sensor with Raspberry Pi</a:t>
            </a:r>
          </a:p>
        </p:txBody>
      </p:sp>
    </p:spTree>
    <p:extLst>
      <p:ext uri="{BB962C8B-B14F-4D97-AF65-F5344CB8AC3E}">
        <p14:creationId xmlns:p14="http://schemas.microsoft.com/office/powerpoint/2010/main" val="200056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B400D-C43E-194C-87CD-E63BA5E42F22}"/>
              </a:ext>
            </a:extLst>
          </p:cNvPr>
          <p:cNvSpPr>
            <a:spLocks noGrp="1"/>
          </p:cNvSpPr>
          <p:nvPr>
            <p:ph type="title"/>
          </p:nvPr>
        </p:nvSpPr>
        <p:spPr>
          <a:xfrm>
            <a:off x="1030287" y="-91868"/>
            <a:ext cx="10131425" cy="1456267"/>
          </a:xfrm>
        </p:spPr>
        <p:txBody>
          <a:bodyPr>
            <a:normAutofit/>
          </a:bodyPr>
          <a:lstStyle/>
          <a:p>
            <a:pPr algn="ctr"/>
            <a:r>
              <a:rPr lang="en-US" b="1" dirty="0">
                <a:latin typeface="Times New Roman" pitchFamily="18" charset="0"/>
                <a:cs typeface="Times New Roman" pitchFamily="18" charset="0"/>
              </a:rPr>
              <a:t>SOFTWARE IMPLEMENTATION</a:t>
            </a:r>
            <a:endParaRPr lang="en-US" dirty="0"/>
          </a:p>
        </p:txBody>
      </p:sp>
      <p:sp>
        <p:nvSpPr>
          <p:cNvPr id="3" name="Content Placeholder 2">
            <a:extLst>
              <a:ext uri="{FF2B5EF4-FFF2-40B4-BE49-F238E27FC236}">
                <a16:creationId xmlns:a16="http://schemas.microsoft.com/office/drawing/2014/main" id="{621DD5D5-B93A-D34D-8CF5-B85CCB6D7974}"/>
              </a:ext>
            </a:extLst>
          </p:cNvPr>
          <p:cNvSpPr>
            <a:spLocks noGrp="1"/>
          </p:cNvSpPr>
          <p:nvPr>
            <p:ph idx="1"/>
          </p:nvPr>
        </p:nvSpPr>
        <p:spPr>
          <a:xfrm>
            <a:off x="685801" y="1648178"/>
            <a:ext cx="10131425" cy="4752622"/>
          </a:xfrm>
        </p:spPr>
        <p:txBody>
          <a:bodyPr>
            <a:normAutofit/>
          </a:bodyPr>
          <a:lstStyle/>
          <a:p>
            <a:pPr algn="just">
              <a:buFont typeface="Arial" panose="020B0604020202020204" pitchFamily="34" charset="0"/>
              <a:buChar char="•"/>
            </a:pPr>
            <a:r>
              <a:rPr lang="en-US" sz="2000" dirty="0">
                <a:latin typeface="Times New Roman" pitchFamily="18" charset="0"/>
                <a:cs typeface="Times New Roman" pitchFamily="18" charset="0"/>
              </a:rPr>
              <a:t>Logistic Regression is used for predicting the categorical dependent variable using a given set of independent variables.</a:t>
            </a:r>
          </a:p>
          <a:p>
            <a:pPr algn="just">
              <a:buFont typeface="Arial" panose="020B0604020202020204" pitchFamily="34" charset="0"/>
              <a:buChar char="•"/>
            </a:pPr>
            <a:r>
              <a:rPr lang="en-US" sz="2000" dirty="0">
                <a:latin typeface="Times New Roman" pitchFamily="18" charset="0"/>
                <a:cs typeface="Times New Roman" pitchFamily="18" charset="0"/>
              </a:rPr>
              <a:t>It is used for predicting the categorical dependent variable using a given set of independent variables.</a:t>
            </a:r>
          </a:p>
          <a:p>
            <a:pPr algn="just">
              <a:buFont typeface="Arial" panose="020B0604020202020204" pitchFamily="34" charset="0"/>
              <a:buChar char="•"/>
            </a:pPr>
            <a:r>
              <a:rPr lang="en-US" sz="2000" dirty="0">
                <a:latin typeface="Times New Roman" pitchFamily="18" charset="0"/>
                <a:cs typeface="Times New Roman" pitchFamily="18" charset="0"/>
              </a:rPr>
              <a:t>In Logistic Regression, we fit an "S" shaped logistic function instead of fitting a regression line, which predicts two maximum values (0 or 1).</a:t>
            </a:r>
          </a:p>
          <a:p>
            <a:pPr algn="just">
              <a:buFont typeface="Arial" panose="020B0604020202020204" pitchFamily="34" charset="0"/>
              <a:buChar char="•"/>
            </a:pPr>
            <a:r>
              <a:rPr lang="en-US" sz="2000" dirty="0">
                <a:latin typeface="Times New Roman" pitchFamily="18" charset="0"/>
                <a:cs typeface="Times New Roman" pitchFamily="18" charset="0"/>
              </a:rPr>
              <a:t>The curve from the logistic function indicates the likelihood of something, such as whether the cells are cancerous or not, whether a mouse is obese or not based on its weight, etc.</a:t>
            </a:r>
          </a:p>
          <a:p>
            <a:pPr algn="just">
              <a:buFont typeface="Arial" panose="020B0604020202020204" pitchFamily="34" charset="0"/>
              <a:buChar char="•"/>
            </a:pPr>
            <a:r>
              <a:rPr lang="en-US" sz="2000" dirty="0">
                <a:latin typeface="Times New Roman" pitchFamily="18" charset="0"/>
                <a:cs typeface="Times New Roman" pitchFamily="18" charset="0"/>
              </a:rPr>
              <a:t>Logistic Regression is a robust machine learning algorithm because it can provide probabilities and classify new data using continuous and discrete datasets.</a:t>
            </a:r>
          </a:p>
          <a:p>
            <a:pPr algn="just">
              <a:buFont typeface="Arial" panose="020B0604020202020204" pitchFamily="34" charset="0"/>
              <a:buChar char="•"/>
            </a:pPr>
            <a:r>
              <a:rPr lang="en-US" sz="2000" dirty="0">
                <a:latin typeface="Times New Roman" pitchFamily="18" charset="0"/>
                <a:cs typeface="Times New Roman" pitchFamily="18" charset="0"/>
              </a:rPr>
              <a:t>Logistic Regression can be used to classify the observations using different types of data and can quickly determine the most effective variables used for the classification.</a:t>
            </a:r>
            <a:endParaRPr lang="en-US" sz="1600" dirty="0"/>
          </a:p>
        </p:txBody>
      </p:sp>
      <p:sp>
        <p:nvSpPr>
          <p:cNvPr id="4" name="TextBox 3">
            <a:extLst>
              <a:ext uri="{FF2B5EF4-FFF2-40B4-BE49-F238E27FC236}">
                <a16:creationId xmlns:a16="http://schemas.microsoft.com/office/drawing/2014/main" id="{1E870287-189D-1303-609F-3EAB8CCF286E}"/>
              </a:ext>
            </a:extLst>
          </p:cNvPr>
          <p:cNvSpPr txBox="1"/>
          <p:nvPr/>
        </p:nvSpPr>
        <p:spPr>
          <a:xfrm>
            <a:off x="685801" y="1211202"/>
            <a:ext cx="4229043"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LOGISTIC REGRESSION:</a:t>
            </a:r>
          </a:p>
        </p:txBody>
      </p:sp>
    </p:spTree>
    <p:extLst>
      <p:ext uri="{BB962C8B-B14F-4D97-AF65-F5344CB8AC3E}">
        <p14:creationId xmlns:p14="http://schemas.microsoft.com/office/powerpoint/2010/main" val="3236647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9D87FB-F1E3-BD46-85DE-9D12FB33BDC0}"/>
              </a:ext>
            </a:extLst>
          </p:cNvPr>
          <p:cNvSpPr>
            <a:spLocks noGrp="1"/>
          </p:cNvSpPr>
          <p:nvPr>
            <p:ph idx="1"/>
          </p:nvPr>
        </p:nvSpPr>
        <p:spPr>
          <a:xfrm>
            <a:off x="877712" y="618068"/>
            <a:ext cx="10131425" cy="1628422"/>
          </a:xfrm>
        </p:spPr>
        <p:txBody>
          <a:bodyPr/>
          <a:lstStyle/>
          <a:p>
            <a:pPr algn="just"/>
            <a:r>
              <a:rPr lang="en-US" sz="2000">
                <a:latin typeface="Times New Roman" panose="02020603050405020304" pitchFamily="18" charset="0"/>
                <a:cs typeface="Times New Roman" panose="02020603050405020304" pitchFamily="18" charset="0"/>
              </a:rPr>
              <a:t>Logistic regression uses the concept of predictive modeling as regression; therefore, it is called logistic regression, but is used to classify samples; Therefore, it falls under the classification algorithm.</a:t>
            </a:r>
          </a:p>
          <a:p>
            <a:pPr algn="just"/>
            <a:r>
              <a:rPr lang="en-US" sz="2000">
                <a:latin typeface="Times New Roman" panose="02020603050405020304" pitchFamily="18" charset="0"/>
                <a:cs typeface="Times New Roman" panose="02020603050405020304" pitchFamily="18" charset="0"/>
              </a:rPr>
              <a:t>The below image is showing the logistic function</a:t>
            </a:r>
          </a:p>
          <a:p>
            <a:endParaRPr lang="en-US"/>
          </a:p>
        </p:txBody>
      </p:sp>
      <p:pic>
        <p:nvPicPr>
          <p:cNvPr id="2050" name="Picture 2" descr="Logistic Regression Explained. [ — Logistic Regression explained… | by z_ai  | Towards Data Science">
            <a:extLst>
              <a:ext uri="{FF2B5EF4-FFF2-40B4-BE49-F238E27FC236}">
                <a16:creationId xmlns:a16="http://schemas.microsoft.com/office/drawing/2014/main" id="{3E1E85CD-75EE-8740-AF7A-094B159B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712" y="2717209"/>
            <a:ext cx="4564239" cy="2983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84798E8-1BA3-A04E-B6A7-50D6BC6650D7}"/>
              </a:ext>
            </a:extLst>
          </p:cNvPr>
          <p:cNvPicPr>
            <a:picLocks noChangeAspect="1"/>
          </p:cNvPicPr>
          <p:nvPr/>
        </p:nvPicPr>
        <p:blipFill>
          <a:blip r:embed="rId3"/>
          <a:stretch>
            <a:fillRect/>
          </a:stretch>
        </p:blipFill>
        <p:spPr>
          <a:xfrm>
            <a:off x="6193819" y="2593271"/>
            <a:ext cx="5519553" cy="3231319"/>
          </a:xfrm>
          <a:prstGeom prst="rect">
            <a:avLst/>
          </a:prstGeom>
        </p:spPr>
      </p:pic>
      <p:sp>
        <p:nvSpPr>
          <p:cNvPr id="4" name="TextBox 3">
            <a:extLst>
              <a:ext uri="{FF2B5EF4-FFF2-40B4-BE49-F238E27FC236}">
                <a16:creationId xmlns:a16="http://schemas.microsoft.com/office/drawing/2014/main" id="{58FD4A3C-9024-0746-8CF3-28BE90193880}"/>
              </a:ext>
            </a:extLst>
          </p:cNvPr>
          <p:cNvSpPr txBox="1"/>
          <p:nvPr/>
        </p:nvSpPr>
        <p:spPr>
          <a:xfrm>
            <a:off x="1743321" y="5870600"/>
            <a:ext cx="294183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8: Logistic Regression</a:t>
            </a:r>
          </a:p>
        </p:txBody>
      </p:sp>
      <p:sp>
        <p:nvSpPr>
          <p:cNvPr id="5" name="TextBox 4">
            <a:extLst>
              <a:ext uri="{FF2B5EF4-FFF2-40B4-BE49-F238E27FC236}">
                <a16:creationId xmlns:a16="http://schemas.microsoft.com/office/drawing/2014/main" id="{9CB176CF-822A-4D4A-85BC-217C2DAE5221}"/>
              </a:ext>
            </a:extLst>
          </p:cNvPr>
          <p:cNvSpPr txBox="1"/>
          <p:nvPr/>
        </p:nvSpPr>
        <p:spPr>
          <a:xfrm>
            <a:off x="7889423" y="5986705"/>
            <a:ext cx="27366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9: Logistic Function</a:t>
            </a:r>
          </a:p>
        </p:txBody>
      </p:sp>
    </p:spTree>
    <p:extLst>
      <p:ext uri="{BB962C8B-B14F-4D97-AF65-F5344CB8AC3E}">
        <p14:creationId xmlns:p14="http://schemas.microsoft.com/office/powerpoint/2010/main" val="370391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E96FBC-467E-3348-8084-DAD140657BA1}"/>
              </a:ext>
            </a:extLst>
          </p:cNvPr>
          <p:cNvSpPr>
            <a:spLocks noGrp="1"/>
          </p:cNvSpPr>
          <p:nvPr>
            <p:ph idx="1"/>
          </p:nvPr>
        </p:nvSpPr>
        <p:spPr>
          <a:xfrm>
            <a:off x="0" y="1204310"/>
            <a:ext cx="12118428" cy="3649133"/>
          </a:xfrm>
        </p:spPr>
        <p:txBody>
          <a:bodyPr/>
          <a:lstStyle/>
          <a:p>
            <a:pPr marL="0" indent="0" algn="ctr">
              <a:buNone/>
            </a:pPr>
            <a:r>
              <a:rPr lang="en-US" sz="5400" b="1" dirty="0">
                <a:latin typeface="Times New Roman" panose="02020603050405020304" pitchFamily="18" charset="0"/>
                <a:cs typeface="Times New Roman" panose="02020603050405020304" pitchFamily="18" charset="0"/>
              </a:rPr>
              <a:t>DEVELOPMENT OF FARM MONITORING SYSTEM USING IoT</a:t>
            </a:r>
            <a:endParaRPr lang="en-IN" sz="5400"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0727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AB51B7-C4F4-4A28-DE43-FB1D14DC4176}"/>
              </a:ext>
            </a:extLst>
          </p:cNvPr>
          <p:cNvSpPr txBox="1"/>
          <p:nvPr/>
        </p:nvSpPr>
        <p:spPr>
          <a:xfrm>
            <a:off x="856593" y="1263577"/>
            <a:ext cx="10478813" cy="5016758"/>
          </a:xfrm>
          <a:prstGeom prst="rect">
            <a:avLst/>
          </a:prstGeom>
          <a:noFill/>
        </p:spPr>
        <p:txBody>
          <a:bodyPr wrap="square" rtlCol="0">
            <a:spAutoFit/>
          </a:bodyPr>
          <a:lstStyle/>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Random Forest is a classifier that contains several decision trees on various subsets of the given dataset.</a:t>
            </a:r>
          </a:p>
          <a:p>
            <a:pPr algn="just"/>
            <a:endParaRPr lang="en-US" sz="1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Instead of relying on one decision tree, the random forest takes the prediction from each tree and, based on the majority votes of predictions, predicts the final output.</a:t>
            </a:r>
          </a:p>
          <a:p>
            <a:pPr algn="just"/>
            <a:endParaRPr lang="en-US" sz="1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 more significant number of trees in the forest leads to higher accuracy and prevents the problem of overfitting.</a:t>
            </a:r>
          </a:p>
          <a:p>
            <a:pPr algn="just"/>
            <a:endParaRPr lang="en-US" sz="1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 How does the Random Forest algorithm work?</a:t>
            </a:r>
          </a:p>
          <a:p>
            <a:pPr algn="just"/>
            <a:endParaRPr lang="en-US" sz="1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Random Forest works in two-phase first is to create the random forest by combining N decision trees, and the second is to make predictions for each tree created in the first phase.</a:t>
            </a:r>
          </a:p>
          <a:p>
            <a:pPr algn="just"/>
            <a:endParaRPr lang="en-US" sz="1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Step-1: Select random K data points from the training set.</a:t>
            </a:r>
          </a:p>
          <a:p>
            <a:pPr algn="just"/>
            <a:endParaRPr lang="en-US" sz="1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Step-2: Build the decision trees associated with the selected data points (Subsets).</a:t>
            </a:r>
          </a:p>
          <a:p>
            <a:pPr algn="just"/>
            <a:endParaRPr lang="en-US" sz="10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Step-3: Choose the number N for the decision trees you want to build.</a:t>
            </a:r>
          </a:p>
        </p:txBody>
      </p:sp>
      <p:sp>
        <p:nvSpPr>
          <p:cNvPr id="5" name="TextBox 4">
            <a:extLst>
              <a:ext uri="{FF2B5EF4-FFF2-40B4-BE49-F238E27FC236}">
                <a16:creationId xmlns:a16="http://schemas.microsoft.com/office/drawing/2014/main" id="{1B4FBB0A-87BB-4E87-174B-4D5738B710B5}"/>
              </a:ext>
            </a:extLst>
          </p:cNvPr>
          <p:cNvSpPr txBox="1"/>
          <p:nvPr/>
        </p:nvSpPr>
        <p:spPr>
          <a:xfrm>
            <a:off x="856593" y="472965"/>
            <a:ext cx="5528437"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RANDOM FOREST ALGORITHM:</a:t>
            </a:r>
          </a:p>
        </p:txBody>
      </p:sp>
    </p:spTree>
    <p:extLst>
      <p:ext uri="{BB962C8B-B14F-4D97-AF65-F5344CB8AC3E}">
        <p14:creationId xmlns:p14="http://schemas.microsoft.com/office/powerpoint/2010/main" val="885433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0D3A6-0104-314B-8EE6-FA70B60B8205}"/>
              </a:ext>
            </a:extLst>
          </p:cNvPr>
          <p:cNvSpPr>
            <a:spLocks noGrp="1"/>
          </p:cNvSpPr>
          <p:nvPr>
            <p:ph idx="1"/>
          </p:nvPr>
        </p:nvSpPr>
        <p:spPr>
          <a:xfrm>
            <a:off x="493890" y="0"/>
            <a:ext cx="11046469" cy="3649133"/>
          </a:xfrm>
        </p:spPr>
        <p:txBody>
          <a:bodyPr/>
          <a:lstStyle/>
          <a:p>
            <a:pPr algn="just"/>
            <a:r>
              <a:rPr lang="en-US" sz="2000">
                <a:latin typeface="Times New Roman" pitchFamily="18" charset="0"/>
                <a:cs typeface="Times New Roman" pitchFamily="18" charset="0"/>
              </a:rPr>
              <a:t>Step-4: Repeat Step 1 &amp; 2.</a:t>
            </a:r>
          </a:p>
          <a:p>
            <a:pPr algn="just"/>
            <a:r>
              <a:rPr lang="en-US" sz="2000">
                <a:latin typeface="Times New Roman" pitchFamily="18" charset="0"/>
                <a:cs typeface="Times New Roman" pitchFamily="18" charset="0"/>
              </a:rPr>
              <a:t>Step-5: For new data points, find the predictions of each decision tree, and assign the new data points to the category that wins the majority of votes.</a:t>
            </a:r>
          </a:p>
          <a:p>
            <a:pPr algn="just"/>
            <a:r>
              <a:rPr lang="en-US" sz="2000">
                <a:latin typeface="Times New Roman" pitchFamily="18" charset="0"/>
                <a:cs typeface="Times New Roman" pitchFamily="18" charset="0"/>
              </a:rPr>
              <a:t>It takes less training time as compared to other algorithms.</a:t>
            </a:r>
          </a:p>
          <a:p>
            <a:pPr algn="just"/>
            <a:r>
              <a:rPr lang="en-US" sz="2000">
                <a:latin typeface="Times New Roman" pitchFamily="18" charset="0"/>
                <a:cs typeface="Times New Roman" pitchFamily="18" charset="0"/>
              </a:rPr>
              <a:t>It predicts output with high accuracy. Even for the large dataset, it runs efficiently.</a:t>
            </a:r>
          </a:p>
          <a:p>
            <a:pPr algn="just"/>
            <a:r>
              <a:rPr lang="en-US" sz="2000">
                <a:latin typeface="Times New Roman" pitchFamily="18" charset="0"/>
                <a:cs typeface="Times New Roman" pitchFamily="18" charset="0"/>
              </a:rPr>
              <a:t>It can also maintain accuracy when a large proportion of data is missing.</a:t>
            </a:r>
            <a:endParaRPr lang="en-US"/>
          </a:p>
        </p:txBody>
      </p:sp>
      <p:pic>
        <p:nvPicPr>
          <p:cNvPr id="6" name="Picture 5" descr="Diagram&#10;&#10;Description automatically generated">
            <a:extLst>
              <a:ext uri="{FF2B5EF4-FFF2-40B4-BE49-F238E27FC236}">
                <a16:creationId xmlns:a16="http://schemas.microsoft.com/office/drawing/2014/main" id="{14CC96A1-EA53-A50E-45EA-1649BB08DBE2}"/>
              </a:ext>
            </a:extLst>
          </p:cNvPr>
          <p:cNvPicPr>
            <a:picLocks noChangeAspect="1"/>
          </p:cNvPicPr>
          <p:nvPr/>
        </p:nvPicPr>
        <p:blipFill>
          <a:blip r:embed="rId2"/>
          <a:stretch>
            <a:fillRect/>
          </a:stretch>
        </p:blipFill>
        <p:spPr>
          <a:xfrm>
            <a:off x="3983421" y="3099705"/>
            <a:ext cx="3804745" cy="3277736"/>
          </a:xfrm>
          <a:prstGeom prst="rect">
            <a:avLst/>
          </a:prstGeom>
        </p:spPr>
      </p:pic>
      <p:sp>
        <p:nvSpPr>
          <p:cNvPr id="7" name="TextBox 6">
            <a:extLst>
              <a:ext uri="{FF2B5EF4-FFF2-40B4-BE49-F238E27FC236}">
                <a16:creationId xmlns:a16="http://schemas.microsoft.com/office/drawing/2014/main" id="{ED130038-BE72-520F-1D10-2B1E23AEC8B0}"/>
              </a:ext>
            </a:extLst>
          </p:cNvPr>
          <p:cNvSpPr txBox="1"/>
          <p:nvPr/>
        </p:nvSpPr>
        <p:spPr>
          <a:xfrm>
            <a:off x="4254429" y="6377441"/>
            <a:ext cx="362156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10: Random Forest Algorithm</a:t>
            </a:r>
          </a:p>
        </p:txBody>
      </p:sp>
    </p:spTree>
    <p:extLst>
      <p:ext uri="{BB962C8B-B14F-4D97-AF65-F5344CB8AC3E}">
        <p14:creationId xmlns:p14="http://schemas.microsoft.com/office/powerpoint/2010/main" val="642994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85800" y="1790165"/>
            <a:ext cx="10131425" cy="4755444"/>
          </a:xfrm>
        </p:spPr>
        <p:txBody>
          <a:bodyPr>
            <a:noAutofit/>
          </a:bodyPr>
          <a:lstStyle/>
          <a:p>
            <a:pPr algn="just"/>
            <a:r>
              <a:rPr lang="en-IN" sz="2000">
                <a:latin typeface="Times New Roman" panose="02020603050405020304" pitchFamily="18" charset="0"/>
                <a:cs typeface="Times New Roman" panose="02020603050405020304" pitchFamily="18" charset="0"/>
              </a:rPr>
              <a:t>A neural network is a group of connected I/O units where each connection has a weight associated with its computer programs. It helps you to build predictive models from large databases. This model builds upon the human nervous system. It allows you to conduct image understanding, human learning, computer speech, etc.</a:t>
            </a:r>
          </a:p>
          <a:p>
            <a:pPr algn="just"/>
            <a:r>
              <a:rPr lang="en-IN" sz="2000" b="1">
                <a:latin typeface="Times New Roman" panose="02020603050405020304" pitchFamily="18" charset="0"/>
                <a:cs typeface="Times New Roman" panose="02020603050405020304" pitchFamily="18" charset="0"/>
              </a:rPr>
              <a:t>Backpropagation</a:t>
            </a:r>
            <a:r>
              <a:rPr lang="en-IN" sz="2000">
                <a:latin typeface="Times New Roman" panose="02020603050405020304" pitchFamily="18" charset="0"/>
                <a:cs typeface="Times New Roman" panose="02020603050405020304" pitchFamily="18" charset="0"/>
              </a:rPr>
              <a:t>, short for "backward propagation of errors," is an algorithm for supervised learning </a:t>
            </a:r>
            <a:r>
              <a:rPr lang="en-IN" sz="2000">
                <a:latin typeface="Times New Roman" panose="02020603050405020304" pitchFamily="18" charset="0"/>
                <a:cs typeface="Times New Roman" panose="02020603050405020304" pitchFamily="18" charset="0"/>
                <a:hlinkClick r:id="rId2"/>
              </a:rPr>
              <a:t>artificial neural networks</a:t>
            </a:r>
            <a:r>
              <a:rPr lang="en-IN" sz="2000">
                <a:latin typeface="Times New Roman" panose="02020603050405020304" pitchFamily="18" charset="0"/>
                <a:cs typeface="Times New Roman" panose="02020603050405020304" pitchFamily="18" charset="0"/>
              </a:rPr>
              <a:t> using </a:t>
            </a:r>
            <a:r>
              <a:rPr lang="en-IN" sz="2000">
                <a:latin typeface="Times New Roman" panose="02020603050405020304" pitchFamily="18" charset="0"/>
                <a:cs typeface="Times New Roman" panose="02020603050405020304" pitchFamily="18" charset="0"/>
                <a:hlinkClick r:id="rId3"/>
              </a:rPr>
              <a:t>gradient descent</a:t>
            </a:r>
            <a:r>
              <a:rPr lang="en-IN" sz="2000">
                <a:latin typeface="Times New Roman" panose="02020603050405020304" pitchFamily="18" charset="0"/>
                <a:cs typeface="Times New Roman" panose="02020603050405020304" pitchFamily="18" charset="0"/>
              </a:rPr>
              <a:t>. </a:t>
            </a:r>
          </a:p>
          <a:p>
            <a:pPr algn="just"/>
            <a:r>
              <a:rPr lang="en-IN" sz="2000">
                <a:latin typeface="Times New Roman" panose="02020603050405020304" pitchFamily="18" charset="0"/>
                <a:cs typeface="Times New Roman" panose="02020603050405020304" pitchFamily="18" charset="0"/>
              </a:rPr>
              <a:t>Given an artificial neural network and an </a:t>
            </a:r>
            <a:r>
              <a:rPr lang="en-IN" sz="2000">
                <a:latin typeface="Times New Roman" panose="02020603050405020304" pitchFamily="18" charset="0"/>
                <a:cs typeface="Times New Roman" panose="02020603050405020304" pitchFamily="18" charset="0"/>
                <a:hlinkClick r:id="rId2"/>
              </a:rPr>
              <a:t>error function</a:t>
            </a:r>
            <a:r>
              <a:rPr lang="en-IN" sz="2000">
                <a:latin typeface="Times New Roman" panose="02020603050405020304" pitchFamily="18" charset="0"/>
                <a:cs typeface="Times New Roman" panose="02020603050405020304" pitchFamily="18" charset="0"/>
              </a:rPr>
              <a:t>, the method calculates the gradient of the error function with respect to the neural network's weights. </a:t>
            </a:r>
          </a:p>
          <a:p>
            <a:pPr algn="just"/>
            <a:r>
              <a:rPr lang="en-IN" sz="2000">
                <a:latin typeface="Times New Roman" panose="02020603050405020304" pitchFamily="18" charset="0"/>
                <a:cs typeface="Times New Roman" panose="02020603050405020304" pitchFamily="18" charset="0"/>
              </a:rPr>
              <a:t>The "backward" part of the name stems from the fact that the calculation of the gradient proceeds backward through the network, with the gradient of the final layer of weights being calculated first and the gradient of the first layer of weights being calculated last. </a:t>
            </a:r>
          </a:p>
          <a:p>
            <a:pPr algn="just"/>
            <a:r>
              <a:rPr lang="en-IN" sz="2000">
                <a:latin typeface="Times New Roman" panose="02020603050405020304" pitchFamily="18" charset="0"/>
                <a:cs typeface="Times New Roman" panose="02020603050405020304" pitchFamily="18" charset="0"/>
              </a:rPr>
              <a:t>Partial computations of the gradient from one layer are reused in the gradient computation for the previous layer. This backward flow of the error information allows for efficient computation of the gradient at each layer versus the naive approach of calculating the gradient of each layer separately.</a:t>
            </a:r>
          </a:p>
          <a:p>
            <a:pPr marL="0" indent="0">
              <a:buNone/>
            </a:pPr>
            <a:endParaRPr lang="en-US" sz="200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F3D45BEA-1F90-FA75-7184-5B107F429BCB}"/>
              </a:ext>
            </a:extLst>
          </p:cNvPr>
          <p:cNvSpPr txBox="1"/>
          <p:nvPr/>
        </p:nvSpPr>
        <p:spPr>
          <a:xfrm>
            <a:off x="685800" y="557048"/>
            <a:ext cx="3745897"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BACKPROPAGATION: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339" name="Picture 3" descr="Back Propagation Neural Network: What is Backpropagation Algorithm in  Machine Learning?"/>
          <p:cNvPicPr>
            <a:picLocks noChangeAspect="1" noChangeArrowheads="1"/>
          </p:cNvPicPr>
          <p:nvPr/>
        </p:nvPicPr>
        <p:blipFill>
          <a:blip r:embed="rId3"/>
          <a:srcRect/>
          <a:stretch>
            <a:fillRect/>
          </a:stretch>
        </p:blipFill>
        <p:spPr bwMode="auto">
          <a:xfrm>
            <a:off x="6096000" y="883161"/>
            <a:ext cx="5236685" cy="5091677"/>
          </a:xfrm>
          <a:prstGeom prst="rect">
            <a:avLst/>
          </a:prstGeom>
          <a:noFill/>
        </p:spPr>
      </p:pic>
      <p:sp>
        <p:nvSpPr>
          <p:cNvPr id="3" name="TextBox 2">
            <a:extLst>
              <a:ext uri="{FF2B5EF4-FFF2-40B4-BE49-F238E27FC236}">
                <a16:creationId xmlns:a16="http://schemas.microsoft.com/office/drawing/2014/main" id="{A7B2E6E1-9022-504B-AB65-2CD3198838E3}"/>
              </a:ext>
            </a:extLst>
          </p:cNvPr>
          <p:cNvSpPr txBox="1"/>
          <p:nvPr/>
        </p:nvSpPr>
        <p:spPr>
          <a:xfrm>
            <a:off x="519290" y="1489354"/>
            <a:ext cx="4730044" cy="4370427"/>
          </a:xfrm>
          <a:prstGeom prst="rect">
            <a:avLst/>
          </a:prstGeom>
          <a:noFill/>
        </p:spPr>
        <p:txBody>
          <a:bodyPr wrap="square" rtlCol="0">
            <a:spAutoFit/>
          </a:bodyPr>
          <a:lstStyle/>
          <a:p>
            <a:pPr marL="342900" indent="-342900" algn="just">
              <a:buFont typeface="+mj-lt"/>
              <a:buAutoNum type="arabicPeriod"/>
            </a:pPr>
            <a:r>
              <a:rPr lang="en-US" sz="2000" dirty="0">
                <a:latin typeface="Times New Roman" pitchFamily="18" charset="0"/>
                <a:cs typeface="Times New Roman" pitchFamily="18" charset="0"/>
              </a:rPr>
              <a:t>Inputs X, arrive through the preconnected path.</a:t>
            </a:r>
          </a:p>
          <a:p>
            <a:pPr marL="342900" indent="-342900" algn="just">
              <a:buFont typeface="+mj-lt"/>
              <a:buAutoNum type="arabicPeriod"/>
            </a:pPr>
            <a:r>
              <a:rPr lang="en-US" sz="2000" dirty="0">
                <a:latin typeface="Times New Roman" pitchFamily="18" charset="0"/>
                <a:cs typeface="Times New Roman" pitchFamily="18" charset="0"/>
              </a:rPr>
              <a:t>Input is modeled using real weights W. The weights are usually randomly selected.</a:t>
            </a:r>
          </a:p>
          <a:p>
            <a:pPr marL="342900" indent="-342900" algn="just">
              <a:buFont typeface="+mj-lt"/>
              <a:buAutoNum type="arabicPeriod"/>
            </a:pPr>
            <a:r>
              <a:rPr lang="en-US" sz="2000" dirty="0">
                <a:latin typeface="Times New Roman" pitchFamily="18" charset="0"/>
                <a:cs typeface="Times New Roman" pitchFamily="18" charset="0"/>
              </a:rPr>
              <a:t>Calculate the output for every neuron from the input layer, to the hidden layers, to the output layer.</a:t>
            </a:r>
          </a:p>
          <a:p>
            <a:pPr marL="342900" indent="-342900" algn="just">
              <a:buFont typeface="+mj-lt"/>
              <a:buAutoNum type="arabicPeriod"/>
            </a:pPr>
            <a:r>
              <a:rPr lang="en-US" sz="2000" dirty="0">
                <a:latin typeface="Times New Roman" pitchFamily="18" charset="0"/>
                <a:cs typeface="Times New Roman" pitchFamily="18" charset="0"/>
              </a:rPr>
              <a:t>Calculate the error in the outputs		Error= Actual Output – Desired Output </a:t>
            </a:r>
          </a:p>
          <a:p>
            <a:pPr marL="342900" indent="-342900" algn="just">
              <a:buFont typeface="+mj-lt"/>
              <a:buAutoNum type="arabicPeriod"/>
            </a:pPr>
            <a:r>
              <a:rPr lang="en-US" sz="2000" dirty="0">
                <a:latin typeface="Times New Roman" pitchFamily="18" charset="0"/>
                <a:cs typeface="Times New Roman" pitchFamily="18" charset="0"/>
              </a:rPr>
              <a:t>Travel back from the output layer to the hidden layer to adjust the weights such that the error is decreased.</a:t>
            </a:r>
          </a:p>
          <a:p>
            <a:endParaRPr lang="en-US" dirty="0"/>
          </a:p>
        </p:txBody>
      </p:sp>
      <p:sp>
        <p:nvSpPr>
          <p:cNvPr id="2" name="TextBox 1">
            <a:extLst>
              <a:ext uri="{FF2B5EF4-FFF2-40B4-BE49-F238E27FC236}">
                <a16:creationId xmlns:a16="http://schemas.microsoft.com/office/drawing/2014/main" id="{C0D0EB84-4596-C9A2-5D0B-2E822B6B471B}"/>
              </a:ext>
            </a:extLst>
          </p:cNvPr>
          <p:cNvSpPr txBox="1"/>
          <p:nvPr/>
        </p:nvSpPr>
        <p:spPr>
          <a:xfrm>
            <a:off x="7598979" y="6079942"/>
            <a:ext cx="268317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11: Neural Network</a:t>
            </a:r>
          </a:p>
        </p:txBody>
      </p:sp>
      <p:sp>
        <p:nvSpPr>
          <p:cNvPr id="9" name="TextBox 8">
            <a:extLst>
              <a:ext uri="{FF2B5EF4-FFF2-40B4-BE49-F238E27FC236}">
                <a16:creationId xmlns:a16="http://schemas.microsoft.com/office/drawing/2014/main" id="{AAA7FCCB-3535-8382-C01A-E1DE1E55F434}"/>
              </a:ext>
            </a:extLst>
          </p:cNvPr>
          <p:cNvSpPr txBox="1"/>
          <p:nvPr/>
        </p:nvSpPr>
        <p:spPr>
          <a:xfrm>
            <a:off x="519290" y="621551"/>
            <a:ext cx="3745897"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BACKPROPAGATION:</a:t>
            </a:r>
          </a:p>
        </p:txBody>
      </p:sp>
    </p:spTree>
    <p:extLst>
      <p:ext uri="{BB962C8B-B14F-4D97-AF65-F5344CB8AC3E}">
        <p14:creationId xmlns:p14="http://schemas.microsoft.com/office/powerpoint/2010/main" val="15560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3B2EC-B65A-1306-6B38-800DE4122DCB}"/>
              </a:ext>
            </a:extLst>
          </p:cNvPr>
          <p:cNvSpPr txBox="1"/>
          <p:nvPr/>
        </p:nvSpPr>
        <p:spPr>
          <a:xfrm>
            <a:off x="4680096" y="146756"/>
            <a:ext cx="2245423"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RESULTS</a:t>
            </a:r>
          </a:p>
        </p:txBody>
      </p:sp>
      <p:sp>
        <p:nvSpPr>
          <p:cNvPr id="5" name="TextBox 4">
            <a:extLst>
              <a:ext uri="{FF2B5EF4-FFF2-40B4-BE49-F238E27FC236}">
                <a16:creationId xmlns:a16="http://schemas.microsoft.com/office/drawing/2014/main" id="{4F619EBC-16E6-40C3-B8E5-FD1FCDBB919F}"/>
              </a:ext>
            </a:extLst>
          </p:cNvPr>
          <p:cNvSpPr txBox="1"/>
          <p:nvPr/>
        </p:nvSpPr>
        <p:spPr>
          <a:xfrm>
            <a:off x="327399" y="888620"/>
            <a:ext cx="11612354" cy="107721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Hardware Prototype for Data Collection:</a:t>
            </a:r>
          </a:p>
          <a:p>
            <a:r>
              <a:rPr lang="en-US" sz="2000" dirty="0">
                <a:latin typeface="Times New Roman" panose="02020603050405020304" pitchFamily="18" charset="0"/>
                <a:cs typeface="Times New Roman" panose="02020603050405020304" pitchFamily="18" charset="0"/>
              </a:rPr>
              <a:t>Below is the hardware prototype made by incorporating with </a:t>
            </a:r>
            <a:r>
              <a:rPr lang="en-IN" sz="2000" dirty="0">
                <a:latin typeface="Times New Roman" panose="02020603050405020304" pitchFamily="18" charset="0"/>
                <a:cs typeface="Times New Roman" panose="02020603050405020304" pitchFamily="18" charset="0"/>
              </a:rPr>
              <a:t>soil moisture, temperature and humidity sensors with  for data collection.</a:t>
            </a: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BB15992-4DC3-06CC-5221-B4C3800387AD}"/>
              </a:ext>
            </a:extLst>
          </p:cNvPr>
          <p:cNvPicPr>
            <a:picLocks noChangeAspect="1"/>
          </p:cNvPicPr>
          <p:nvPr/>
        </p:nvPicPr>
        <p:blipFill>
          <a:blip r:embed="rId2"/>
          <a:stretch>
            <a:fillRect/>
          </a:stretch>
        </p:blipFill>
        <p:spPr>
          <a:xfrm rot="5400000">
            <a:off x="4034383" y="96586"/>
            <a:ext cx="4406531" cy="814503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53FDFD0-9989-8850-5B58-FF5146ED0D78}"/>
              </a:ext>
            </a:extLst>
          </p:cNvPr>
          <p:cNvSpPr txBox="1"/>
          <p:nvPr/>
        </p:nvSpPr>
        <p:spPr>
          <a:xfrm>
            <a:off x="4419304" y="6372370"/>
            <a:ext cx="306365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12: Hardware Prototype</a:t>
            </a:r>
          </a:p>
        </p:txBody>
      </p:sp>
    </p:spTree>
    <p:extLst>
      <p:ext uri="{BB962C8B-B14F-4D97-AF65-F5344CB8AC3E}">
        <p14:creationId xmlns:p14="http://schemas.microsoft.com/office/powerpoint/2010/main" val="1526692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28049-54D9-62A9-009B-80E9C9D1A5F7}"/>
              </a:ext>
            </a:extLst>
          </p:cNvPr>
          <p:cNvSpPr txBox="1"/>
          <p:nvPr/>
        </p:nvSpPr>
        <p:spPr>
          <a:xfrm>
            <a:off x="4680096" y="146756"/>
            <a:ext cx="2245423"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RESULTS</a:t>
            </a:r>
          </a:p>
        </p:txBody>
      </p:sp>
      <p:sp>
        <p:nvSpPr>
          <p:cNvPr id="5" name="TextBox 4">
            <a:extLst>
              <a:ext uri="{FF2B5EF4-FFF2-40B4-BE49-F238E27FC236}">
                <a16:creationId xmlns:a16="http://schemas.microsoft.com/office/drawing/2014/main" id="{657F5A67-3EFB-6DA6-23BA-88B01C39E689}"/>
              </a:ext>
            </a:extLst>
          </p:cNvPr>
          <p:cNvSpPr txBox="1"/>
          <p:nvPr/>
        </p:nvSpPr>
        <p:spPr>
          <a:xfrm>
            <a:off x="327399" y="888620"/>
            <a:ext cx="116123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Transmission of Data collected to ThingSpeak Cloud:</a:t>
            </a:r>
          </a:p>
        </p:txBody>
      </p:sp>
      <p:pic>
        <p:nvPicPr>
          <p:cNvPr id="6" name="Picture 5" descr="Text&#10;&#10;Description automatically generated">
            <a:extLst>
              <a:ext uri="{FF2B5EF4-FFF2-40B4-BE49-F238E27FC236}">
                <a16:creationId xmlns:a16="http://schemas.microsoft.com/office/drawing/2014/main" id="{2FF7A5C7-70AB-A4FF-2C85-5D6C0C4DA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728" y="1525337"/>
            <a:ext cx="5612251" cy="4857139"/>
          </a:xfrm>
          <a:prstGeom prst="rect">
            <a:avLst/>
          </a:prstGeom>
        </p:spPr>
      </p:pic>
      <p:sp>
        <p:nvSpPr>
          <p:cNvPr id="7" name="TextBox 6">
            <a:extLst>
              <a:ext uri="{FF2B5EF4-FFF2-40B4-BE49-F238E27FC236}">
                <a16:creationId xmlns:a16="http://schemas.microsoft.com/office/drawing/2014/main" id="{C503F348-7D3A-34E8-4DA2-A35DF8151B4E}"/>
              </a:ext>
            </a:extLst>
          </p:cNvPr>
          <p:cNvSpPr txBox="1"/>
          <p:nvPr/>
        </p:nvSpPr>
        <p:spPr>
          <a:xfrm>
            <a:off x="1914512" y="6382477"/>
            <a:ext cx="356905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13: Data Collected by sensors</a:t>
            </a:r>
          </a:p>
        </p:txBody>
      </p:sp>
      <p:pic>
        <p:nvPicPr>
          <p:cNvPr id="8" name="Picture 7" descr="Graphical user interface&#10;&#10;Description automatically generated">
            <a:extLst>
              <a:ext uri="{FF2B5EF4-FFF2-40B4-BE49-F238E27FC236}">
                <a16:creationId xmlns:a16="http://schemas.microsoft.com/office/drawing/2014/main" id="{164F5CEC-EF00-A3E1-064D-B975EA9FD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8805" y="257854"/>
            <a:ext cx="4265796" cy="6124623"/>
          </a:xfrm>
          <a:prstGeom prst="rect">
            <a:avLst/>
          </a:prstGeom>
        </p:spPr>
      </p:pic>
      <p:sp>
        <p:nvSpPr>
          <p:cNvPr id="9" name="TextBox 8">
            <a:extLst>
              <a:ext uri="{FF2B5EF4-FFF2-40B4-BE49-F238E27FC236}">
                <a16:creationId xmlns:a16="http://schemas.microsoft.com/office/drawing/2014/main" id="{C888A3EC-85E2-F8DD-8177-6A6F427E9BC5}"/>
              </a:ext>
            </a:extLst>
          </p:cNvPr>
          <p:cNvSpPr txBox="1"/>
          <p:nvPr/>
        </p:nvSpPr>
        <p:spPr>
          <a:xfrm>
            <a:off x="7830206" y="6382477"/>
            <a:ext cx="395717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14: Channel Setup in ThingSpeak</a:t>
            </a:r>
          </a:p>
        </p:txBody>
      </p:sp>
    </p:spTree>
    <p:extLst>
      <p:ext uri="{BB962C8B-B14F-4D97-AF65-F5344CB8AC3E}">
        <p14:creationId xmlns:p14="http://schemas.microsoft.com/office/powerpoint/2010/main" val="1711873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145C70-90D4-CDD5-A9C1-E8F009AAD277}"/>
              </a:ext>
            </a:extLst>
          </p:cNvPr>
          <p:cNvSpPr txBox="1"/>
          <p:nvPr/>
        </p:nvSpPr>
        <p:spPr>
          <a:xfrm>
            <a:off x="4680096" y="146756"/>
            <a:ext cx="2245423"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RESULTS</a:t>
            </a:r>
          </a:p>
        </p:txBody>
      </p:sp>
      <p:pic>
        <p:nvPicPr>
          <p:cNvPr id="5" name="Picture 4" descr="Graphical user interface, text, application, website&#10;&#10;Description automatically generated">
            <a:extLst>
              <a:ext uri="{FF2B5EF4-FFF2-40B4-BE49-F238E27FC236}">
                <a16:creationId xmlns:a16="http://schemas.microsoft.com/office/drawing/2014/main" id="{CEA4C2EC-5E0D-9535-C8C7-CD0F10B8A0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9738" y="1287073"/>
            <a:ext cx="5160384" cy="5001327"/>
          </a:xfrm>
          <a:prstGeom prst="rect">
            <a:avLst/>
          </a:prstGeom>
        </p:spPr>
      </p:pic>
      <p:sp>
        <p:nvSpPr>
          <p:cNvPr id="6" name="TextBox 5">
            <a:extLst>
              <a:ext uri="{FF2B5EF4-FFF2-40B4-BE49-F238E27FC236}">
                <a16:creationId xmlns:a16="http://schemas.microsoft.com/office/drawing/2014/main" id="{ABC515EC-FB5A-1A3B-5B56-2A8E9F774EF2}"/>
              </a:ext>
            </a:extLst>
          </p:cNvPr>
          <p:cNvSpPr txBox="1"/>
          <p:nvPr/>
        </p:nvSpPr>
        <p:spPr>
          <a:xfrm>
            <a:off x="3425424" y="6341912"/>
            <a:ext cx="454714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15: API Key Generation in ThingSpeak </a:t>
            </a:r>
          </a:p>
        </p:txBody>
      </p:sp>
      <p:sp>
        <p:nvSpPr>
          <p:cNvPr id="7" name="TextBox 6">
            <a:extLst>
              <a:ext uri="{FF2B5EF4-FFF2-40B4-BE49-F238E27FC236}">
                <a16:creationId xmlns:a16="http://schemas.microsoft.com/office/drawing/2014/main" id="{52C97F6E-43A8-FCEE-29EA-6BDFD50DB082}"/>
              </a:ext>
            </a:extLst>
          </p:cNvPr>
          <p:cNvSpPr txBox="1"/>
          <p:nvPr/>
        </p:nvSpPr>
        <p:spPr>
          <a:xfrm>
            <a:off x="289823" y="763504"/>
            <a:ext cx="116123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Transmission of Data collected to ThingSpeak Cloud:</a:t>
            </a:r>
          </a:p>
        </p:txBody>
      </p:sp>
    </p:spTree>
    <p:extLst>
      <p:ext uri="{BB962C8B-B14F-4D97-AF65-F5344CB8AC3E}">
        <p14:creationId xmlns:p14="http://schemas.microsoft.com/office/powerpoint/2010/main" val="1450924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631594-68F9-8A00-634F-66FAC8DA0ACE}"/>
              </a:ext>
            </a:extLst>
          </p:cNvPr>
          <p:cNvSpPr txBox="1"/>
          <p:nvPr/>
        </p:nvSpPr>
        <p:spPr>
          <a:xfrm>
            <a:off x="4680096" y="146756"/>
            <a:ext cx="2245423"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RESULTS</a:t>
            </a:r>
          </a:p>
        </p:txBody>
      </p:sp>
      <p:sp>
        <p:nvSpPr>
          <p:cNvPr id="5" name="TextBox 4">
            <a:extLst>
              <a:ext uri="{FF2B5EF4-FFF2-40B4-BE49-F238E27FC236}">
                <a16:creationId xmlns:a16="http://schemas.microsoft.com/office/drawing/2014/main" id="{08B5BAD3-0F64-6D07-DF84-BB76786AB8E1}"/>
              </a:ext>
            </a:extLst>
          </p:cNvPr>
          <p:cNvSpPr txBox="1"/>
          <p:nvPr/>
        </p:nvSpPr>
        <p:spPr>
          <a:xfrm>
            <a:off x="327399" y="888620"/>
            <a:ext cx="116123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Transmission of Data collected to ThingSpeak Cloud:</a:t>
            </a:r>
          </a:p>
        </p:txBody>
      </p:sp>
      <p:pic>
        <p:nvPicPr>
          <p:cNvPr id="6" name="Picture 5" descr="Chart&#10;&#10;Description automatically generated">
            <a:extLst>
              <a:ext uri="{FF2B5EF4-FFF2-40B4-BE49-F238E27FC236}">
                <a16:creationId xmlns:a16="http://schemas.microsoft.com/office/drawing/2014/main" id="{AA606873-4F09-CA90-0D12-BE0BAB8C3DD0}"/>
              </a:ext>
            </a:extLst>
          </p:cNvPr>
          <p:cNvPicPr>
            <a:picLocks noChangeAspect="1"/>
          </p:cNvPicPr>
          <p:nvPr/>
        </p:nvPicPr>
        <p:blipFill rotWithShape="1">
          <a:blip r:embed="rId2">
            <a:extLst>
              <a:ext uri="{28A0092B-C50C-407E-A947-70E740481C1C}">
                <a14:useLocalDpi xmlns:a14="http://schemas.microsoft.com/office/drawing/2010/main" val="0"/>
              </a:ext>
            </a:extLst>
          </a:blip>
          <a:srcRect t="4633"/>
          <a:stretch/>
        </p:blipFill>
        <p:spPr bwMode="auto">
          <a:xfrm>
            <a:off x="169968" y="1677847"/>
            <a:ext cx="5346868" cy="3766512"/>
          </a:xfrm>
          <a:prstGeom prst="rect">
            <a:avLst/>
          </a:prstGeom>
          <a:ln>
            <a:noFill/>
          </a:ln>
          <a:extLst>
            <a:ext uri="{53640926-AAD7-44D8-BBD7-CCE9431645EC}">
              <a14:shadowObscured xmlns:a14="http://schemas.microsoft.com/office/drawing/2010/main"/>
            </a:ext>
          </a:extLst>
        </p:spPr>
      </p:pic>
      <p:pic>
        <p:nvPicPr>
          <p:cNvPr id="7" name="Picture 6" descr="Chart, line chart&#10;&#10;Description automatically generated">
            <a:extLst>
              <a:ext uri="{FF2B5EF4-FFF2-40B4-BE49-F238E27FC236}">
                <a16:creationId xmlns:a16="http://schemas.microsoft.com/office/drawing/2014/main" id="{DA461F03-57C0-1056-2FDD-B70A413E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338" y="1677847"/>
            <a:ext cx="5444603" cy="3766512"/>
          </a:xfrm>
          <a:prstGeom prst="rect">
            <a:avLst/>
          </a:prstGeom>
        </p:spPr>
      </p:pic>
      <p:sp>
        <p:nvSpPr>
          <p:cNvPr id="8" name="TextBox 7">
            <a:extLst>
              <a:ext uri="{FF2B5EF4-FFF2-40B4-BE49-F238E27FC236}">
                <a16:creationId xmlns:a16="http://schemas.microsoft.com/office/drawing/2014/main" id="{5CAA218C-E717-0CBB-43A2-265FEE8BABC2}"/>
              </a:ext>
            </a:extLst>
          </p:cNvPr>
          <p:cNvSpPr txBox="1"/>
          <p:nvPr/>
        </p:nvSpPr>
        <p:spPr>
          <a:xfrm>
            <a:off x="714703" y="5600048"/>
            <a:ext cx="388567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16: Temperature Values in Cloud</a:t>
            </a:r>
          </a:p>
        </p:txBody>
      </p:sp>
      <p:sp>
        <p:nvSpPr>
          <p:cNvPr id="9" name="Rectangle 8">
            <a:extLst>
              <a:ext uri="{FF2B5EF4-FFF2-40B4-BE49-F238E27FC236}">
                <a16:creationId xmlns:a16="http://schemas.microsoft.com/office/drawing/2014/main" id="{F04065B4-22EE-CF8D-3AE5-C213B827D47C}"/>
              </a:ext>
            </a:extLst>
          </p:cNvPr>
          <p:cNvSpPr/>
          <p:nvPr/>
        </p:nvSpPr>
        <p:spPr>
          <a:xfrm>
            <a:off x="7034947" y="5587255"/>
            <a:ext cx="361098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17: Humidity Values in Cloud</a:t>
            </a:r>
          </a:p>
        </p:txBody>
      </p:sp>
    </p:spTree>
    <p:extLst>
      <p:ext uri="{BB962C8B-B14F-4D97-AF65-F5344CB8AC3E}">
        <p14:creationId xmlns:p14="http://schemas.microsoft.com/office/powerpoint/2010/main" val="288490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631594-68F9-8A00-634F-66FAC8DA0ACE}"/>
              </a:ext>
            </a:extLst>
          </p:cNvPr>
          <p:cNvSpPr txBox="1"/>
          <p:nvPr/>
        </p:nvSpPr>
        <p:spPr>
          <a:xfrm>
            <a:off x="4680096" y="146756"/>
            <a:ext cx="2245423"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RESULTS</a:t>
            </a:r>
          </a:p>
        </p:txBody>
      </p:sp>
      <p:pic>
        <p:nvPicPr>
          <p:cNvPr id="3" name="Picture 2" descr="Chart, line chart&#10;&#10;Description automatically generated">
            <a:extLst>
              <a:ext uri="{FF2B5EF4-FFF2-40B4-BE49-F238E27FC236}">
                <a16:creationId xmlns:a16="http://schemas.microsoft.com/office/drawing/2014/main" id="{72742F16-8911-CB6E-7E4D-6C5EEDF84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24" y="1688187"/>
            <a:ext cx="5227112" cy="3035545"/>
          </a:xfrm>
          <a:prstGeom prst="rect">
            <a:avLst/>
          </a:prstGeom>
        </p:spPr>
      </p:pic>
      <p:sp>
        <p:nvSpPr>
          <p:cNvPr id="5" name="TextBox 4">
            <a:extLst>
              <a:ext uri="{FF2B5EF4-FFF2-40B4-BE49-F238E27FC236}">
                <a16:creationId xmlns:a16="http://schemas.microsoft.com/office/drawing/2014/main" id="{3E192788-0951-9E48-CF9B-520AB88BF7C3}"/>
              </a:ext>
            </a:extLst>
          </p:cNvPr>
          <p:cNvSpPr txBox="1"/>
          <p:nvPr/>
        </p:nvSpPr>
        <p:spPr>
          <a:xfrm>
            <a:off x="327399" y="888620"/>
            <a:ext cx="116123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Transmission of Data collected to ThingSpeak Cloud:</a:t>
            </a:r>
          </a:p>
        </p:txBody>
      </p:sp>
      <p:pic>
        <p:nvPicPr>
          <p:cNvPr id="6" name="Picture 5" descr="Text&#10;&#10;Description automatically generated">
            <a:extLst>
              <a:ext uri="{FF2B5EF4-FFF2-40B4-BE49-F238E27FC236}">
                <a16:creationId xmlns:a16="http://schemas.microsoft.com/office/drawing/2014/main" id="{828702B1-4CC6-20B7-3AFA-DAD2089D0483}"/>
              </a:ext>
            </a:extLst>
          </p:cNvPr>
          <p:cNvPicPr>
            <a:picLocks noChangeAspect="1"/>
          </p:cNvPicPr>
          <p:nvPr/>
        </p:nvPicPr>
        <p:blipFill>
          <a:blip r:embed="rId3"/>
          <a:stretch>
            <a:fillRect/>
          </a:stretch>
        </p:blipFill>
        <p:spPr>
          <a:xfrm>
            <a:off x="7341889" y="338909"/>
            <a:ext cx="4416448" cy="5734099"/>
          </a:xfrm>
          <a:prstGeom prst="rect">
            <a:avLst/>
          </a:prstGeom>
        </p:spPr>
      </p:pic>
      <p:sp>
        <p:nvSpPr>
          <p:cNvPr id="7" name="TextBox 6">
            <a:extLst>
              <a:ext uri="{FF2B5EF4-FFF2-40B4-BE49-F238E27FC236}">
                <a16:creationId xmlns:a16="http://schemas.microsoft.com/office/drawing/2014/main" id="{77B10B51-FB65-8B09-6FC2-DBF281333EB3}"/>
              </a:ext>
            </a:extLst>
          </p:cNvPr>
          <p:cNvSpPr txBox="1"/>
          <p:nvPr/>
        </p:nvSpPr>
        <p:spPr>
          <a:xfrm>
            <a:off x="1095123" y="4876968"/>
            <a:ext cx="410471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Figure 18: Soil Moisture Values in Cloud  </a:t>
            </a:r>
          </a:p>
        </p:txBody>
      </p:sp>
      <p:sp>
        <p:nvSpPr>
          <p:cNvPr id="9" name="Rectangle 8">
            <a:extLst>
              <a:ext uri="{FF2B5EF4-FFF2-40B4-BE49-F238E27FC236}">
                <a16:creationId xmlns:a16="http://schemas.microsoft.com/office/drawing/2014/main" id="{8DD66045-A47A-AC8C-607F-D9834BD03834}"/>
              </a:ext>
            </a:extLst>
          </p:cNvPr>
          <p:cNvSpPr/>
          <p:nvPr/>
        </p:nvSpPr>
        <p:spPr>
          <a:xfrm>
            <a:off x="7360614" y="6149759"/>
            <a:ext cx="457913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19: Data in cloud imported in CSV form</a:t>
            </a:r>
          </a:p>
        </p:txBody>
      </p:sp>
    </p:spTree>
    <p:extLst>
      <p:ext uri="{BB962C8B-B14F-4D97-AF65-F5344CB8AC3E}">
        <p14:creationId xmlns:p14="http://schemas.microsoft.com/office/powerpoint/2010/main" val="385386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FA9F62-9E13-6028-B164-84E9F0F6A94D}"/>
              </a:ext>
            </a:extLst>
          </p:cNvPr>
          <p:cNvSpPr txBox="1"/>
          <p:nvPr/>
        </p:nvSpPr>
        <p:spPr>
          <a:xfrm>
            <a:off x="4711627" y="0"/>
            <a:ext cx="2245423"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RESULTS</a:t>
            </a:r>
          </a:p>
        </p:txBody>
      </p:sp>
      <p:sp>
        <p:nvSpPr>
          <p:cNvPr id="5" name="Rectangle 4">
            <a:extLst>
              <a:ext uri="{FF2B5EF4-FFF2-40B4-BE49-F238E27FC236}">
                <a16:creationId xmlns:a16="http://schemas.microsoft.com/office/drawing/2014/main" id="{604EF2F1-80D6-FB53-9904-171AA95A583C}"/>
              </a:ext>
            </a:extLst>
          </p:cNvPr>
          <p:cNvSpPr/>
          <p:nvPr/>
        </p:nvSpPr>
        <p:spPr>
          <a:xfrm>
            <a:off x="252248" y="512246"/>
            <a:ext cx="11687503" cy="646331"/>
          </a:xfrm>
          <a:prstGeom prst="rect">
            <a:avLst/>
          </a:prstGeom>
        </p:spPr>
        <p:txBody>
          <a:bodyPr wrap="square">
            <a:spAutoFit/>
          </a:bodyPr>
          <a:lstStyle/>
          <a:p>
            <a:pPr algn="just"/>
            <a:r>
              <a:rPr lang="en-IN" dirty="0">
                <a:latin typeface="Times New Roman" panose="02020603050405020304" pitchFamily="18" charset="0"/>
                <a:cs typeface="Times New Roman" panose="02020603050405020304" pitchFamily="18" charset="0"/>
              </a:rPr>
              <a:t>Machine learning models (</a:t>
            </a:r>
            <a:r>
              <a:rPr lang="en-US" dirty="0">
                <a:latin typeface="Times New Roman" panose="02020603050405020304" pitchFamily="18" charset="0"/>
                <a:cs typeface="Times New Roman" panose="02020603050405020304" pitchFamily="18" charset="0"/>
              </a:rPr>
              <a:t>Logistic Regression, Random Forest Algorithm, and Backpropagation Algorithm)</a:t>
            </a:r>
            <a:r>
              <a:rPr lang="en-IN" dirty="0">
                <a:latin typeface="Times New Roman" panose="02020603050405020304" pitchFamily="18" charset="0"/>
                <a:cs typeface="Times New Roman" panose="02020603050405020304" pitchFamily="18" charset="0"/>
              </a:rPr>
              <a:t> are built for predicting rainfall. Their accuracies are compared in the below table.</a:t>
            </a:r>
          </a:p>
        </p:txBody>
      </p:sp>
      <p:pic>
        <p:nvPicPr>
          <p:cNvPr id="10" name="Picture 9" descr="Table&#10;&#10;Description automatically generated">
            <a:extLst>
              <a:ext uri="{FF2B5EF4-FFF2-40B4-BE49-F238E27FC236}">
                <a16:creationId xmlns:a16="http://schemas.microsoft.com/office/drawing/2014/main" id="{DBC3C312-1E4E-E8DC-EFEA-D5518E2AEFE2}"/>
              </a:ext>
            </a:extLst>
          </p:cNvPr>
          <p:cNvPicPr>
            <a:picLocks noChangeAspect="1"/>
          </p:cNvPicPr>
          <p:nvPr/>
        </p:nvPicPr>
        <p:blipFill>
          <a:blip r:embed="rId2"/>
          <a:stretch>
            <a:fillRect/>
          </a:stretch>
        </p:blipFill>
        <p:spPr>
          <a:xfrm>
            <a:off x="456302" y="1245933"/>
            <a:ext cx="5998773" cy="5414400"/>
          </a:xfrm>
          <a:prstGeom prst="rect">
            <a:avLst/>
          </a:prstGeom>
        </p:spPr>
      </p:pic>
      <p:pic>
        <p:nvPicPr>
          <p:cNvPr id="18" name="Picture 17" descr="Chart, bar chart&#10;&#10;Description automatically generated">
            <a:extLst>
              <a:ext uri="{FF2B5EF4-FFF2-40B4-BE49-F238E27FC236}">
                <a16:creationId xmlns:a16="http://schemas.microsoft.com/office/drawing/2014/main" id="{1DB7E6B8-B897-82B9-685A-BA2AED5EFEAA}"/>
              </a:ext>
            </a:extLst>
          </p:cNvPr>
          <p:cNvPicPr>
            <a:picLocks noChangeAspect="1"/>
          </p:cNvPicPr>
          <p:nvPr/>
        </p:nvPicPr>
        <p:blipFill>
          <a:blip r:embed="rId3"/>
          <a:stretch>
            <a:fillRect/>
          </a:stretch>
        </p:blipFill>
        <p:spPr>
          <a:xfrm>
            <a:off x="6809905" y="1532124"/>
            <a:ext cx="5001090" cy="4269586"/>
          </a:xfrm>
          <a:prstGeom prst="rect">
            <a:avLst/>
          </a:prstGeom>
        </p:spPr>
      </p:pic>
      <p:sp>
        <p:nvSpPr>
          <p:cNvPr id="11" name="TextBox 10">
            <a:extLst>
              <a:ext uri="{FF2B5EF4-FFF2-40B4-BE49-F238E27FC236}">
                <a16:creationId xmlns:a16="http://schemas.microsoft.com/office/drawing/2014/main" id="{B4B7588C-7FAB-DB52-068B-C8F082FE98E4}"/>
              </a:ext>
            </a:extLst>
          </p:cNvPr>
          <p:cNvSpPr txBox="1"/>
          <p:nvPr/>
        </p:nvSpPr>
        <p:spPr>
          <a:xfrm>
            <a:off x="6809905" y="5889066"/>
            <a:ext cx="512984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20: Graph comparing accuracies shown in adjacent table</a:t>
            </a:r>
          </a:p>
        </p:txBody>
      </p:sp>
    </p:spTree>
    <p:extLst>
      <p:ext uri="{BB962C8B-B14F-4D97-AF65-F5344CB8AC3E}">
        <p14:creationId xmlns:p14="http://schemas.microsoft.com/office/powerpoint/2010/main" val="307418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E820D2-708B-FA2B-3556-FE882E5C3223}"/>
              </a:ext>
            </a:extLst>
          </p:cNvPr>
          <p:cNvSpPr txBox="1"/>
          <p:nvPr/>
        </p:nvSpPr>
        <p:spPr>
          <a:xfrm>
            <a:off x="4707639" y="100361"/>
            <a:ext cx="277672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CONTENTS</a:t>
            </a:r>
            <a:r>
              <a:rPr lang="en-US" dirty="0"/>
              <a:t> </a:t>
            </a:r>
          </a:p>
        </p:txBody>
      </p:sp>
      <p:sp>
        <p:nvSpPr>
          <p:cNvPr id="5" name="TextBox 4">
            <a:extLst>
              <a:ext uri="{FF2B5EF4-FFF2-40B4-BE49-F238E27FC236}">
                <a16:creationId xmlns:a16="http://schemas.microsoft.com/office/drawing/2014/main" id="{E809916B-28F7-F769-71B2-9EB4862E105D}"/>
              </a:ext>
            </a:extLst>
          </p:cNvPr>
          <p:cNvSpPr txBox="1"/>
          <p:nvPr/>
        </p:nvSpPr>
        <p:spPr>
          <a:xfrm>
            <a:off x="491935" y="332302"/>
            <a:ext cx="3340979" cy="6832640"/>
          </a:xfrm>
          <a:prstGeom prst="rect">
            <a:avLst/>
          </a:prstGeom>
          <a:noFill/>
        </p:spPr>
        <p:txBody>
          <a:bodyPr wrap="none" rtlCol="0">
            <a:spAutoFit/>
          </a:bodyPr>
          <a:lstStyle/>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Abstract</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Aim</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Objectives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Motivation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Literature Survey</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Proposed Methodology</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Block Diagram</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Hardware Implementation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Software Implementation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Results</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Conclusion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Future Scope</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References</a:t>
            </a:r>
          </a:p>
          <a:p>
            <a:endParaRPr lang="en-US" dirty="0"/>
          </a:p>
        </p:txBody>
      </p:sp>
    </p:spTree>
    <p:extLst>
      <p:ext uri="{BB962C8B-B14F-4D97-AF65-F5344CB8AC3E}">
        <p14:creationId xmlns:p14="http://schemas.microsoft.com/office/powerpoint/2010/main" val="1097420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A6D1CD-1FB2-73C2-4AEC-477C0ED0FF1B}"/>
              </a:ext>
            </a:extLst>
          </p:cNvPr>
          <p:cNvSpPr txBox="1"/>
          <p:nvPr/>
        </p:nvSpPr>
        <p:spPr>
          <a:xfrm>
            <a:off x="4711627" y="0"/>
            <a:ext cx="2245423"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RESULTS</a:t>
            </a:r>
          </a:p>
        </p:txBody>
      </p:sp>
      <p:sp>
        <p:nvSpPr>
          <p:cNvPr id="8" name="TextBox 7">
            <a:extLst>
              <a:ext uri="{FF2B5EF4-FFF2-40B4-BE49-F238E27FC236}">
                <a16:creationId xmlns:a16="http://schemas.microsoft.com/office/drawing/2014/main" id="{92C5FC1B-DB6E-F068-74A5-B46E413321F6}"/>
              </a:ext>
            </a:extLst>
          </p:cNvPr>
          <p:cNvSpPr txBox="1"/>
          <p:nvPr/>
        </p:nvSpPr>
        <p:spPr>
          <a:xfrm>
            <a:off x="260632" y="646330"/>
            <a:ext cx="1182626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Accuracy of Multiple Linear Regression algorithm used in base reference paper is compared with the Back Propagation algorithm.</a:t>
            </a:r>
          </a:p>
        </p:txBody>
      </p:sp>
      <p:pic>
        <p:nvPicPr>
          <p:cNvPr id="10" name="Picture 9" descr="Table&#10;&#10;Description automatically generated with medium confidence">
            <a:extLst>
              <a:ext uri="{FF2B5EF4-FFF2-40B4-BE49-F238E27FC236}">
                <a16:creationId xmlns:a16="http://schemas.microsoft.com/office/drawing/2014/main" id="{BE5C8DA5-3337-8543-90EB-43B6D7B0D533}"/>
              </a:ext>
            </a:extLst>
          </p:cNvPr>
          <p:cNvPicPr>
            <a:picLocks noChangeAspect="1"/>
          </p:cNvPicPr>
          <p:nvPr/>
        </p:nvPicPr>
        <p:blipFill>
          <a:blip r:embed="rId2"/>
          <a:stretch>
            <a:fillRect/>
          </a:stretch>
        </p:blipFill>
        <p:spPr>
          <a:xfrm>
            <a:off x="440340" y="1777999"/>
            <a:ext cx="5712979" cy="3771463"/>
          </a:xfrm>
          <a:prstGeom prst="rect">
            <a:avLst/>
          </a:prstGeom>
        </p:spPr>
      </p:pic>
      <p:pic>
        <p:nvPicPr>
          <p:cNvPr id="11" name="Picture 10" descr="Chart, bar chart&#10;&#10;Description automatically generated">
            <a:extLst>
              <a:ext uri="{FF2B5EF4-FFF2-40B4-BE49-F238E27FC236}">
                <a16:creationId xmlns:a16="http://schemas.microsoft.com/office/drawing/2014/main" id="{B1D1EFD1-BE47-50FA-185A-D572D88FD189}"/>
              </a:ext>
            </a:extLst>
          </p:cNvPr>
          <p:cNvPicPr>
            <a:picLocks noChangeAspect="1"/>
          </p:cNvPicPr>
          <p:nvPr/>
        </p:nvPicPr>
        <p:blipFill>
          <a:blip r:embed="rId3"/>
          <a:stretch>
            <a:fillRect/>
          </a:stretch>
        </p:blipFill>
        <p:spPr>
          <a:xfrm>
            <a:off x="6311801" y="1777999"/>
            <a:ext cx="5601335" cy="3771463"/>
          </a:xfrm>
          <a:prstGeom prst="rect">
            <a:avLst/>
          </a:prstGeom>
        </p:spPr>
      </p:pic>
      <p:sp>
        <p:nvSpPr>
          <p:cNvPr id="12" name="Rectangle 11">
            <a:extLst>
              <a:ext uri="{FF2B5EF4-FFF2-40B4-BE49-F238E27FC236}">
                <a16:creationId xmlns:a16="http://schemas.microsoft.com/office/drawing/2014/main" id="{3640327F-28E8-89C0-741D-110DDBB821B4}"/>
              </a:ext>
            </a:extLst>
          </p:cNvPr>
          <p:cNvSpPr/>
          <p:nvPr/>
        </p:nvSpPr>
        <p:spPr>
          <a:xfrm>
            <a:off x="6173764" y="5665468"/>
            <a:ext cx="607089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21: Graph comparing accuracies shown in adjacent table</a:t>
            </a:r>
          </a:p>
        </p:txBody>
      </p:sp>
    </p:spTree>
    <p:extLst>
      <p:ext uri="{BB962C8B-B14F-4D97-AF65-F5344CB8AC3E}">
        <p14:creationId xmlns:p14="http://schemas.microsoft.com/office/powerpoint/2010/main" val="2094452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C760FE8B-FDBF-235B-9670-8D8F729B2A1B}"/>
              </a:ext>
            </a:extLst>
          </p:cNvPr>
          <p:cNvPicPr>
            <a:picLocks noChangeAspect="1"/>
          </p:cNvPicPr>
          <p:nvPr/>
        </p:nvPicPr>
        <p:blipFill>
          <a:blip r:embed="rId2"/>
          <a:stretch>
            <a:fillRect/>
          </a:stretch>
        </p:blipFill>
        <p:spPr>
          <a:xfrm>
            <a:off x="1902372" y="1230079"/>
            <a:ext cx="8057557" cy="5035975"/>
          </a:xfrm>
          <a:prstGeom prst="rect">
            <a:avLst/>
          </a:prstGeom>
        </p:spPr>
      </p:pic>
      <p:sp>
        <p:nvSpPr>
          <p:cNvPr id="8" name="Rectangle 7">
            <a:extLst>
              <a:ext uri="{FF2B5EF4-FFF2-40B4-BE49-F238E27FC236}">
                <a16:creationId xmlns:a16="http://schemas.microsoft.com/office/drawing/2014/main" id="{5188B19A-7516-45AD-A139-6E501C0488A2}"/>
              </a:ext>
            </a:extLst>
          </p:cNvPr>
          <p:cNvSpPr/>
          <p:nvPr/>
        </p:nvSpPr>
        <p:spPr>
          <a:xfrm>
            <a:off x="4149805" y="6341912"/>
            <a:ext cx="326884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22: Login Page of website</a:t>
            </a:r>
          </a:p>
        </p:txBody>
      </p:sp>
      <p:sp>
        <p:nvSpPr>
          <p:cNvPr id="7" name="TextBox 6">
            <a:extLst>
              <a:ext uri="{FF2B5EF4-FFF2-40B4-BE49-F238E27FC236}">
                <a16:creationId xmlns:a16="http://schemas.microsoft.com/office/drawing/2014/main" id="{4A949FDE-940A-CCD8-02E9-7344F5C1F07C}"/>
              </a:ext>
            </a:extLst>
          </p:cNvPr>
          <p:cNvSpPr txBox="1"/>
          <p:nvPr/>
        </p:nvSpPr>
        <p:spPr>
          <a:xfrm>
            <a:off x="4680096" y="146756"/>
            <a:ext cx="2245423"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RESULTS</a:t>
            </a:r>
          </a:p>
        </p:txBody>
      </p:sp>
      <p:sp>
        <p:nvSpPr>
          <p:cNvPr id="2" name="Rectangle 1">
            <a:extLst>
              <a:ext uri="{FF2B5EF4-FFF2-40B4-BE49-F238E27FC236}">
                <a16:creationId xmlns:a16="http://schemas.microsoft.com/office/drawing/2014/main" id="{C7BDFE17-05B3-3398-A246-BCA7D03CAB31}"/>
              </a:ext>
            </a:extLst>
          </p:cNvPr>
          <p:cNvSpPr/>
          <p:nvPr/>
        </p:nvSpPr>
        <p:spPr>
          <a:xfrm>
            <a:off x="560364" y="647387"/>
            <a:ext cx="10741572" cy="458074"/>
          </a:xfrm>
          <a:prstGeom prst="rect">
            <a:avLst/>
          </a:prstGeom>
        </p:spPr>
        <p:txBody>
          <a:bodyPr wrap="square">
            <a:spAutoFit/>
          </a:bodyPr>
          <a:lstStyle/>
          <a:p>
            <a:pPr algn="just">
              <a:lnSpc>
                <a:spcPct val="150000"/>
              </a:lnSpc>
            </a:pPr>
            <a:r>
              <a:rPr lang="en-IN" dirty="0">
                <a:latin typeface="TimesNewRomanPSMT"/>
                <a:ea typeface="Times New Roman" panose="02020603050405020304" pitchFamily="18" charset="0"/>
              </a:rPr>
              <a:t>Webpage that displays the farm analysis that was done in the ThingSpeak cloud.</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18554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A58CC93D-5412-AD49-1ACA-D25B7A8F280F}"/>
              </a:ext>
            </a:extLst>
          </p:cNvPr>
          <p:cNvPicPr>
            <a:picLocks noChangeAspect="1"/>
          </p:cNvPicPr>
          <p:nvPr/>
        </p:nvPicPr>
        <p:blipFill>
          <a:blip r:embed="rId2"/>
          <a:stretch>
            <a:fillRect/>
          </a:stretch>
        </p:blipFill>
        <p:spPr>
          <a:xfrm>
            <a:off x="1476703" y="305288"/>
            <a:ext cx="9238594" cy="5774122"/>
          </a:xfrm>
          <a:prstGeom prst="rect">
            <a:avLst/>
          </a:prstGeom>
        </p:spPr>
      </p:pic>
      <p:sp>
        <p:nvSpPr>
          <p:cNvPr id="5" name="Rectangle 4">
            <a:extLst>
              <a:ext uri="{FF2B5EF4-FFF2-40B4-BE49-F238E27FC236}">
                <a16:creationId xmlns:a16="http://schemas.microsoft.com/office/drawing/2014/main" id="{C6BFDB09-8FC4-3C1F-4492-FAFCB8A81565}"/>
              </a:ext>
            </a:extLst>
          </p:cNvPr>
          <p:cNvSpPr/>
          <p:nvPr/>
        </p:nvSpPr>
        <p:spPr>
          <a:xfrm>
            <a:off x="4451960" y="6260803"/>
            <a:ext cx="384592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23: Registration Page of website</a:t>
            </a:r>
          </a:p>
        </p:txBody>
      </p:sp>
    </p:spTree>
    <p:extLst>
      <p:ext uri="{BB962C8B-B14F-4D97-AF65-F5344CB8AC3E}">
        <p14:creationId xmlns:p14="http://schemas.microsoft.com/office/powerpoint/2010/main" val="3461235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grass, screenshot&#10;&#10;Description automatically generated">
            <a:extLst>
              <a:ext uri="{FF2B5EF4-FFF2-40B4-BE49-F238E27FC236}">
                <a16:creationId xmlns:a16="http://schemas.microsoft.com/office/drawing/2014/main" id="{D23E03FF-185F-3296-6A8D-17ED3E7E1955}"/>
              </a:ext>
            </a:extLst>
          </p:cNvPr>
          <p:cNvPicPr>
            <a:picLocks noChangeAspect="1"/>
          </p:cNvPicPr>
          <p:nvPr/>
        </p:nvPicPr>
        <p:blipFill>
          <a:blip r:embed="rId2"/>
          <a:stretch>
            <a:fillRect/>
          </a:stretch>
        </p:blipFill>
        <p:spPr>
          <a:xfrm>
            <a:off x="220717" y="91965"/>
            <a:ext cx="5705015" cy="3565635"/>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BCA21AB0-E0B2-BC93-1976-E6C4DFFC621A}"/>
              </a:ext>
            </a:extLst>
          </p:cNvPr>
          <p:cNvPicPr>
            <a:picLocks noChangeAspect="1"/>
          </p:cNvPicPr>
          <p:nvPr/>
        </p:nvPicPr>
        <p:blipFill>
          <a:blip r:embed="rId3"/>
          <a:stretch>
            <a:fillRect/>
          </a:stretch>
        </p:blipFill>
        <p:spPr>
          <a:xfrm>
            <a:off x="6077081" y="3026979"/>
            <a:ext cx="5705016" cy="3565635"/>
          </a:xfrm>
          <a:prstGeom prst="rect">
            <a:avLst/>
          </a:prstGeom>
        </p:spPr>
      </p:pic>
      <p:sp>
        <p:nvSpPr>
          <p:cNvPr id="17" name="Rectangle 16">
            <a:extLst>
              <a:ext uri="{FF2B5EF4-FFF2-40B4-BE49-F238E27FC236}">
                <a16:creationId xmlns:a16="http://schemas.microsoft.com/office/drawing/2014/main" id="{F921E084-2D50-ADC7-4E69-1EA0455FFC14}"/>
              </a:ext>
            </a:extLst>
          </p:cNvPr>
          <p:cNvSpPr/>
          <p:nvPr/>
        </p:nvSpPr>
        <p:spPr>
          <a:xfrm>
            <a:off x="5925732" y="1078624"/>
            <a:ext cx="328166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24: Home Page of website</a:t>
            </a:r>
          </a:p>
        </p:txBody>
      </p:sp>
      <p:sp>
        <p:nvSpPr>
          <p:cNvPr id="19" name="Rectangle 18">
            <a:extLst>
              <a:ext uri="{FF2B5EF4-FFF2-40B4-BE49-F238E27FC236}">
                <a16:creationId xmlns:a16="http://schemas.microsoft.com/office/drawing/2014/main" id="{56DCBECD-C59B-61BE-071E-F26FA0C818E8}"/>
              </a:ext>
            </a:extLst>
          </p:cNvPr>
          <p:cNvSpPr/>
          <p:nvPr/>
        </p:nvSpPr>
        <p:spPr>
          <a:xfrm>
            <a:off x="2795096" y="4577756"/>
            <a:ext cx="3281732"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25: About Page of website</a:t>
            </a:r>
          </a:p>
        </p:txBody>
      </p:sp>
    </p:spTree>
    <p:extLst>
      <p:ext uri="{BB962C8B-B14F-4D97-AF65-F5344CB8AC3E}">
        <p14:creationId xmlns:p14="http://schemas.microsoft.com/office/powerpoint/2010/main" val="476511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C5CA8A45-D4D8-95A1-6BC9-4FD6B5363F6F}"/>
              </a:ext>
            </a:extLst>
          </p:cNvPr>
          <p:cNvPicPr>
            <a:picLocks noChangeAspect="1"/>
          </p:cNvPicPr>
          <p:nvPr/>
        </p:nvPicPr>
        <p:blipFill>
          <a:blip r:embed="rId2"/>
          <a:stretch>
            <a:fillRect/>
          </a:stretch>
        </p:blipFill>
        <p:spPr>
          <a:xfrm>
            <a:off x="1397875" y="243052"/>
            <a:ext cx="9070428" cy="5669017"/>
          </a:xfrm>
          <a:prstGeom prst="rect">
            <a:avLst/>
          </a:prstGeom>
        </p:spPr>
      </p:pic>
      <p:sp>
        <p:nvSpPr>
          <p:cNvPr id="4" name="Rectangle 3">
            <a:extLst>
              <a:ext uri="{FF2B5EF4-FFF2-40B4-BE49-F238E27FC236}">
                <a16:creationId xmlns:a16="http://schemas.microsoft.com/office/drawing/2014/main" id="{0F254639-AB0E-D1F1-50A5-2E9028389DC5}"/>
              </a:ext>
            </a:extLst>
          </p:cNvPr>
          <p:cNvSpPr/>
          <p:nvPr/>
        </p:nvSpPr>
        <p:spPr>
          <a:xfrm>
            <a:off x="4282637" y="6124168"/>
            <a:ext cx="355103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26: Farm Analysis of website</a:t>
            </a:r>
          </a:p>
        </p:txBody>
      </p:sp>
    </p:spTree>
    <p:extLst>
      <p:ext uri="{BB962C8B-B14F-4D97-AF65-F5344CB8AC3E}">
        <p14:creationId xmlns:p14="http://schemas.microsoft.com/office/powerpoint/2010/main" val="3883844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F0FBFB-4731-4917-07C9-76A6305B2AE1}"/>
              </a:ext>
            </a:extLst>
          </p:cNvPr>
          <p:cNvSpPr/>
          <p:nvPr/>
        </p:nvSpPr>
        <p:spPr>
          <a:xfrm>
            <a:off x="3755937" y="6321160"/>
            <a:ext cx="395492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27: Prediction on data from cloud</a:t>
            </a:r>
          </a:p>
        </p:txBody>
      </p:sp>
      <p:pic>
        <p:nvPicPr>
          <p:cNvPr id="3" name="Picture 2" descr="Graphical user interface, text&#10;&#10;Description automatically generated with medium confidence">
            <a:extLst>
              <a:ext uri="{FF2B5EF4-FFF2-40B4-BE49-F238E27FC236}">
                <a16:creationId xmlns:a16="http://schemas.microsoft.com/office/drawing/2014/main" id="{5D8CD0AF-1B1D-8BB4-23D3-31CBEAEC5077}"/>
              </a:ext>
            </a:extLst>
          </p:cNvPr>
          <p:cNvPicPr>
            <a:picLocks noChangeAspect="1"/>
          </p:cNvPicPr>
          <p:nvPr/>
        </p:nvPicPr>
        <p:blipFill>
          <a:blip r:embed="rId2"/>
          <a:stretch>
            <a:fillRect/>
          </a:stretch>
        </p:blipFill>
        <p:spPr>
          <a:xfrm>
            <a:off x="861848" y="167508"/>
            <a:ext cx="9690538" cy="6056586"/>
          </a:xfrm>
          <a:prstGeom prst="rect">
            <a:avLst/>
          </a:prstGeom>
        </p:spPr>
      </p:pic>
      <p:sp>
        <p:nvSpPr>
          <p:cNvPr id="7" name="Rectangle 6">
            <a:extLst>
              <a:ext uri="{FF2B5EF4-FFF2-40B4-BE49-F238E27FC236}">
                <a16:creationId xmlns:a16="http://schemas.microsoft.com/office/drawing/2014/main" id="{CC0FB0F9-005F-F7C2-F320-E50DA1FDCB26}"/>
              </a:ext>
            </a:extLst>
          </p:cNvPr>
          <p:cNvSpPr/>
          <p:nvPr/>
        </p:nvSpPr>
        <p:spPr>
          <a:xfrm>
            <a:off x="5549462" y="336331"/>
            <a:ext cx="1250731" cy="1786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682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A2355-3245-9341-B75F-2E9486DD6486}"/>
              </a:ext>
            </a:extLst>
          </p:cNvPr>
          <p:cNvSpPr>
            <a:spLocks noGrp="1"/>
          </p:cNvSpPr>
          <p:nvPr>
            <p:ph type="title"/>
          </p:nvPr>
        </p:nvSpPr>
        <p:spPr>
          <a:xfrm>
            <a:off x="685801" y="338666"/>
            <a:ext cx="10131425" cy="1456267"/>
          </a:xfrm>
        </p:spPr>
        <p:txBody>
          <a:bodyPr/>
          <a:lstStyle/>
          <a:p>
            <a:pPr algn="ctr"/>
            <a:r>
              <a:rPr lang="en-US" b="1" dirty="0">
                <a:latin typeface="Times New Roman" panose="02020603050405020304" pitchFamily="18" charset="0"/>
                <a:cs typeface="Times New Roman" panose="02020603050405020304" pitchFamily="18" charset="0"/>
              </a:rPr>
              <a:t>CONCLUSION</a:t>
            </a:r>
            <a:br>
              <a:rPr lang="en-IN" b="1" dirty="0">
                <a:latin typeface="Times New Roman" panose="02020603050405020304" pitchFamily="18" charset="0"/>
                <a:cs typeface="Times New Roman" panose="02020603050405020304" pitchFamily="18" charset="0"/>
              </a:rPr>
            </a:br>
            <a:endParaRPr lang="en-US" dirty="0"/>
          </a:p>
        </p:txBody>
      </p:sp>
      <p:sp>
        <p:nvSpPr>
          <p:cNvPr id="5" name="TextBox 4">
            <a:extLst>
              <a:ext uri="{FF2B5EF4-FFF2-40B4-BE49-F238E27FC236}">
                <a16:creationId xmlns:a16="http://schemas.microsoft.com/office/drawing/2014/main" id="{6D1A4D38-2807-A641-8844-EDF70991356D}"/>
              </a:ext>
            </a:extLst>
          </p:cNvPr>
          <p:cNvSpPr txBox="1"/>
          <p:nvPr/>
        </p:nvSpPr>
        <p:spPr>
          <a:xfrm>
            <a:off x="501867" y="1256355"/>
            <a:ext cx="10836166" cy="5262979"/>
          </a:xfrm>
          <a:prstGeom prst="rect">
            <a:avLst/>
          </a:prstGeom>
          <a:noFill/>
        </p:spPr>
        <p:txBody>
          <a:bodyPr wrap="square" rtlCol="0">
            <a:spAutoFit/>
          </a:bodyPr>
          <a:lstStyle/>
          <a:p>
            <a:pPr algn="just"/>
            <a:r>
              <a:rPr lang="en-IN" sz="2400" dirty="0">
                <a:latin typeface="Times New Roman" panose="02020603050405020304" pitchFamily="18" charset="0"/>
                <a:cs typeface="Times New Roman" panose="02020603050405020304" pitchFamily="18" charset="0"/>
              </a:rPr>
              <a:t>This project allows us to track soil moisture, temperature and humidity levels and predict rainfall. A prototype is developed and data collected from the sensors is transmitted to the ThingSpeak cloud. Machine learning models using </a:t>
            </a:r>
            <a:r>
              <a:rPr lang="en-US" sz="2400" dirty="0">
                <a:latin typeface="Times New Roman" panose="02020603050405020304" pitchFamily="18" charset="0"/>
                <a:cs typeface="Times New Roman" panose="02020603050405020304" pitchFamily="18" charset="0"/>
              </a:rPr>
              <a:t>Logistic Regression, Random Forest Algorithm, and Backpropagation Algorithm </a:t>
            </a:r>
            <a:r>
              <a:rPr lang="en-IN" sz="2400" dirty="0">
                <a:latin typeface="Times New Roman" panose="02020603050405020304" pitchFamily="18" charset="0"/>
                <a:cs typeface="Times New Roman" panose="02020603050405020304" pitchFamily="18" charset="0"/>
              </a:rPr>
              <a:t>for predicting rainfall are developed. A webpage that displays the farm analysis that was done in the ThingSpeak cloud is also developed to predict the rainfall.</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The data is analysed and posted on the webpage. This data is used to plan the harvesting and sowing the seeds. The collected data is stored in the cloud and can be used by the farmers in the future also. This can aid in reducing the losses that farmers have suffered due to poor crop choices and forecasting unfavourable conditions that have existed for many years. The system demonstrates the capacity to focus on many farm factors. Thus the farmer can utilize the farm analysis to increase the productivity of the farm.</a:t>
            </a:r>
          </a:p>
        </p:txBody>
      </p:sp>
    </p:spTree>
    <p:extLst>
      <p:ext uri="{BB962C8B-B14F-4D97-AF65-F5344CB8AC3E}">
        <p14:creationId xmlns:p14="http://schemas.microsoft.com/office/powerpoint/2010/main" val="1441661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0BF29-B799-F141-8869-DE96D1019C31}"/>
              </a:ext>
            </a:extLst>
          </p:cNvPr>
          <p:cNvSpPr>
            <a:spLocks noGrp="1"/>
          </p:cNvSpPr>
          <p:nvPr>
            <p:ph type="title"/>
          </p:nvPr>
        </p:nvSpPr>
        <p:spPr>
          <a:xfrm>
            <a:off x="685801" y="338666"/>
            <a:ext cx="10131425" cy="1456267"/>
          </a:xfrm>
        </p:spPr>
        <p:txBody>
          <a:bodyPr/>
          <a:lstStyle/>
          <a:p>
            <a:pPr algn="ctr"/>
            <a:r>
              <a:rPr lang="en-US" b="1">
                <a:latin typeface="Times New Roman" panose="02020603050405020304" pitchFamily="18" charset="0"/>
                <a:cs typeface="Times New Roman" panose="02020603050405020304" pitchFamily="18" charset="0"/>
              </a:rPr>
              <a:t>FUTURE</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SCOPE</a:t>
            </a:r>
            <a:br>
              <a:rPr lang="en-IN" b="1">
                <a:latin typeface="Times New Roman" panose="02020603050405020304" pitchFamily="18" charset="0"/>
                <a:cs typeface="Times New Roman" panose="02020603050405020304" pitchFamily="18" charset="0"/>
              </a:rPr>
            </a:br>
            <a:endParaRPr lang="en-US"/>
          </a:p>
        </p:txBody>
      </p:sp>
      <p:sp>
        <p:nvSpPr>
          <p:cNvPr id="3" name="Content Placeholder 2">
            <a:extLst>
              <a:ext uri="{FF2B5EF4-FFF2-40B4-BE49-F238E27FC236}">
                <a16:creationId xmlns:a16="http://schemas.microsoft.com/office/drawing/2014/main" id="{4F1733BC-5336-364F-A194-0F4958761ABE}"/>
              </a:ext>
            </a:extLst>
          </p:cNvPr>
          <p:cNvSpPr>
            <a:spLocks noGrp="1"/>
          </p:cNvSpPr>
          <p:nvPr>
            <p:ph idx="1"/>
          </p:nvPr>
        </p:nvSpPr>
        <p:spPr>
          <a:xfrm>
            <a:off x="759374" y="526295"/>
            <a:ext cx="10501488" cy="4447823"/>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Additional sensors, such as wind speed, pH, and air quality sensors, could be added to this model. These sensors will assist in the overall management of the farm.</a:t>
            </a:r>
            <a:endParaRPr lang="en-IN"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A camera and fiber optic sensor can relate to the nodes. The camera captures images periodically, and image processing is done on these images to determine the growth of the crop and the diseases; these images can also help in identifying the pests on the observation of any abnormalities.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6718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DFEE-39E3-594E-9046-3516226C100E}"/>
              </a:ext>
            </a:extLst>
          </p:cNvPr>
          <p:cNvSpPr>
            <a:spLocks noGrp="1"/>
          </p:cNvSpPr>
          <p:nvPr>
            <p:ph type="title"/>
          </p:nvPr>
        </p:nvSpPr>
        <p:spPr>
          <a:xfrm>
            <a:off x="685801" y="0"/>
            <a:ext cx="10131425" cy="1456267"/>
          </a:xfrm>
        </p:spPr>
        <p:txBody>
          <a:bodyPr/>
          <a:lstStyle/>
          <a:p>
            <a:pPr algn="ctr"/>
            <a:r>
              <a:rPr lang="en-US" b="1" dirty="0">
                <a:latin typeface="Times New Roman" panose="02020603050405020304" pitchFamily="18" charset="0"/>
                <a:cs typeface="Times New Roman" panose="02020603050405020304" pitchFamily="18" charset="0"/>
              </a:rPr>
              <a:t>references</a:t>
            </a:r>
          </a:p>
        </p:txBody>
      </p:sp>
      <p:sp>
        <p:nvSpPr>
          <p:cNvPr id="6" name="TextBox 5">
            <a:extLst>
              <a:ext uri="{FF2B5EF4-FFF2-40B4-BE49-F238E27FC236}">
                <a16:creationId xmlns:a16="http://schemas.microsoft.com/office/drawing/2014/main" id="{FAF07E23-F6B5-818C-BBA7-E476583BB678}"/>
              </a:ext>
            </a:extLst>
          </p:cNvPr>
          <p:cNvSpPr txBox="1"/>
          <p:nvPr/>
        </p:nvSpPr>
        <p:spPr>
          <a:xfrm>
            <a:off x="441434" y="1204018"/>
            <a:ext cx="11309131" cy="6940361"/>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[1] MAI Navid, NH Niloy, </a:t>
            </a:r>
            <a:r>
              <a:rPr lang="en-US" sz="2000" dirty="0">
                <a:latin typeface="Times New Roman" panose="02020603050405020304" pitchFamily="18" charset="0"/>
                <a:cs typeface="Times New Roman" panose="02020603050405020304" pitchFamily="18" charset="0"/>
              </a:rPr>
              <a:t>“Multiple Linear Regression for Predicting Rainfall”, Science Publishing Group, Vol.6, No.1, ISSN: 2328-5966,2018.</a:t>
            </a:r>
            <a:endParaRPr lang="en-IN" sz="2000" dirty="0">
              <a:latin typeface="Times New Roman" panose="02020603050405020304" pitchFamily="18" charset="0"/>
              <a:cs typeface="Times New Roman" panose="02020603050405020304" pitchFamily="18" charset="0"/>
            </a:endParaRPr>
          </a:p>
          <a:p>
            <a:pPr algn="just"/>
            <a:endParaRPr lang="en-US" sz="9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[2] Ravi Kishore </a:t>
            </a:r>
            <a:r>
              <a:rPr lang="en-US" sz="2000" dirty="0" err="1">
                <a:latin typeface="Times New Roman" panose="02020603050405020304" pitchFamily="18" charset="0"/>
                <a:cs typeface="Times New Roman" panose="02020603050405020304" pitchFamily="18" charset="0"/>
              </a:rPr>
              <a:t>Kodali</a:t>
            </a:r>
            <a:r>
              <a:rPr lang="en-US" sz="2000" dirty="0">
                <a:latin typeface="Times New Roman" panose="02020603050405020304" pitchFamily="18" charset="0"/>
                <a:cs typeface="Times New Roman" panose="02020603050405020304" pitchFamily="18" charset="0"/>
              </a:rPr>
              <a:t> and Archana Sahu , “An IoT Based Soil Moisture Monitoring on Losant Platform”, International Journal of Advanced Research in Computer and Communication Engineering Vol. 5, Issue 6, ISSN (Online) 2278-1021 ISSN (Print) 2319 5940, June 2016. </a:t>
            </a:r>
          </a:p>
          <a:p>
            <a:pPr algn="just"/>
            <a:endParaRPr lang="en-IN" sz="9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[3] Rakib Raihana, </a:t>
            </a:r>
            <a:r>
              <a:rPr lang="en-US" sz="2000" dirty="0" err="1">
                <a:latin typeface="Times New Roman" panose="02020603050405020304" pitchFamily="18" charset="0"/>
                <a:cs typeface="Times New Roman" panose="02020603050405020304" pitchFamily="18" charset="0"/>
              </a:rPr>
              <a:t>Gaozhi</a:t>
            </a:r>
            <a:r>
              <a:rPr lang="en-US" sz="2000" dirty="0">
                <a:latin typeface="Times New Roman" panose="02020603050405020304" pitchFamily="18" charset="0"/>
                <a:cs typeface="Times New Roman" panose="02020603050405020304" pitchFamily="18" charset="0"/>
              </a:rPr>
              <a:t> Xiao, Zheng Liu, "IoT Empowered Smart Green House Farming”, </a:t>
            </a:r>
            <a:r>
              <a:rPr lang="en-IN" sz="2000" dirty="0">
                <a:latin typeface="Times New Roman" panose="02020603050405020304" pitchFamily="18" charset="0"/>
                <a:cs typeface="Times New Roman" panose="02020603050405020304" pitchFamily="18" charset="0"/>
              </a:rPr>
              <a:t>IEEE Journal of Radio Frequency Identification, Vol. 4, No. 3, September 2020. </a:t>
            </a:r>
          </a:p>
          <a:p>
            <a:pPr algn="just"/>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[4] Chetan Dwarkani M, Ganesh Ram R, Jagannathan S, R. Priyatharshini “Smart Farming System Using Sensors for Agricultural Task Automation”, in 2015 IEEE International Conference on Technological Innovations in ICT for Agriculture and Rural Development (TIAR 2015).</a:t>
            </a:r>
          </a:p>
          <a:p>
            <a:pPr algn="just"/>
            <a:endParaRPr lang="en-IN" sz="9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[5] Neelam Mishra, Hemant Kumar </a:t>
            </a:r>
            <a:r>
              <a:rPr lang="en-US" sz="2000" dirty="0" err="1">
                <a:latin typeface="Times New Roman" panose="02020603050405020304" pitchFamily="18" charset="0"/>
                <a:cs typeface="Times New Roman" panose="02020603050405020304" pitchFamily="18" charset="0"/>
              </a:rPr>
              <a:t>Soni</a:t>
            </a:r>
            <a:r>
              <a:rPr lang="en-US" sz="2000" dirty="0">
                <a:latin typeface="Times New Roman" panose="02020603050405020304" pitchFamily="18" charset="0"/>
                <a:cs typeface="Times New Roman" panose="02020603050405020304" pitchFamily="18" charset="0"/>
              </a:rPr>
              <a:t>, Sanjiv Sharma, A K Upadhyay, “Development and Analysis of Artificial Neural Network Models for Rainfall Prediction by Using Time-Series Data”, I.J. Intelligent Systems and Applications, 2018, 1, 16-23 Published Online January 2018 in MECS (http://</a:t>
            </a:r>
            <a:r>
              <a:rPr lang="en-US" sz="2000" dirty="0" err="1">
                <a:latin typeface="Times New Roman" panose="02020603050405020304" pitchFamily="18" charset="0"/>
                <a:cs typeface="Times New Roman" panose="02020603050405020304" pitchFamily="18" charset="0"/>
              </a:rPr>
              <a:t>www.mecs-press.org</a:t>
            </a:r>
            <a:r>
              <a:rPr lang="en-US" sz="2000" dirty="0">
                <a:latin typeface="Times New Roman" panose="02020603050405020304" pitchFamily="18" charset="0"/>
                <a:cs typeface="Times New Roman" panose="02020603050405020304" pitchFamily="18" charset="0"/>
              </a:rPr>
              <a:t>/) DOI: 10.5815/ijisa.2018.01.03 </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03637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55D5F-173E-2E44-BD1D-06BE03FA1B74}"/>
              </a:ext>
            </a:extLst>
          </p:cNvPr>
          <p:cNvSpPr>
            <a:spLocks noGrp="1"/>
          </p:cNvSpPr>
          <p:nvPr>
            <p:ph idx="1"/>
          </p:nvPr>
        </p:nvSpPr>
        <p:spPr>
          <a:xfrm>
            <a:off x="938049" y="1280219"/>
            <a:ext cx="10131425" cy="3649133"/>
          </a:xfrm>
        </p:spPr>
        <p:txBody>
          <a:bodyPr>
            <a:normAutofit/>
          </a:bodyPr>
          <a:lstStyle/>
          <a:p>
            <a:pPr marL="0" indent="0" algn="ctr">
              <a:buNone/>
            </a:pPr>
            <a:r>
              <a:rPr lang="en-US" sz="6600" b="1" dirty="0">
                <a:latin typeface="Times New Roman" pitchFamily="18" charset="0"/>
                <a:cs typeface="Times New Roman" pitchFamily="18" charset="0"/>
              </a:rPr>
              <a:t>THANK YOU!</a:t>
            </a:r>
            <a:endParaRPr lang="en-US" sz="6600" dirty="0"/>
          </a:p>
        </p:txBody>
      </p:sp>
    </p:spTree>
    <p:extLst>
      <p:ext uri="{BB962C8B-B14F-4D97-AF65-F5344CB8AC3E}">
        <p14:creationId xmlns:p14="http://schemas.microsoft.com/office/powerpoint/2010/main" val="1709658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925" y="133520"/>
            <a:ext cx="10131425" cy="711199"/>
          </a:xfrm>
        </p:spPr>
        <p:txBody>
          <a:bodyPr>
            <a:normAutofit/>
          </a:bodyPr>
          <a:lstStyle/>
          <a:p>
            <a:pPr algn="ctr"/>
            <a:r>
              <a:rPr lang="en-US" b="1" dirty="0">
                <a:latin typeface="Times New Roman" pitchFamily="18" charset="0"/>
                <a:cs typeface="Times New Roman" pitchFamily="18" charset="0"/>
              </a:rPr>
              <a:t>ABSTRACT</a:t>
            </a:r>
          </a:p>
        </p:txBody>
      </p:sp>
      <p:sp>
        <p:nvSpPr>
          <p:cNvPr id="4" name="TextBox 3">
            <a:extLst>
              <a:ext uri="{FF2B5EF4-FFF2-40B4-BE49-F238E27FC236}">
                <a16:creationId xmlns:a16="http://schemas.microsoft.com/office/drawing/2014/main" id="{5160F36D-4F1D-519D-FE61-AE1506B91B5A}"/>
              </a:ext>
            </a:extLst>
          </p:cNvPr>
          <p:cNvSpPr txBox="1"/>
          <p:nvPr/>
        </p:nvSpPr>
        <p:spPr>
          <a:xfrm>
            <a:off x="252249" y="948690"/>
            <a:ext cx="11855668" cy="601703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Agriculture is the primary source of livelihood for about 58% of India’s population. Over 70% of rural households depend on agriculture. Agriculture is an important sector of the Indian economy as it contributes about 17% to the total GDP. Productivity is one of the major factors that influence the agriculture economy in India. In turn, many factors influence the productivity in agriculture like temperature, humidity, moisture of soil, rainfall, and the seasons. These factors need to be considered for productive results. One of the major factors that helps increase productivity is rainfall. </a:t>
            </a:r>
          </a:p>
          <a:p>
            <a:pPr algn="just"/>
            <a:endParaRPr lang="en-IN" sz="9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Development of Farm Monitoring System  aims to use climatic conditions to predict rainfall using machine learning techniques and monitor the farm conditions with different sensors. These predicted rainfall levels will be used to determine the productivity of the farm.</a:t>
            </a:r>
          </a:p>
          <a:p>
            <a:pPr algn="just"/>
            <a:endParaRPr lang="en-IN" sz="9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proposed model consists of soil moisture, temperature, and humidity sensors that are used to collect the data. This data is tested using various Machine Learning techniques like “Logistic Regression”, “Random Forest Algorithm”, and “Backpropagation Algorithm” to predict the rainfall. Once the rainfall levels are predicted successfully, along with rainfall the values collected from different sensors help to monitor the farm. These results will be displayed on the website created. </a:t>
            </a:r>
          </a:p>
          <a:p>
            <a:pPr algn="just"/>
            <a:endParaRPr lang="en-IN" sz="9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project helps us keep track of weather conditions and soil moisture levels. These things are necessary for the high productivity of a farm. Finally, analysis of the total data collected will be shown, which can be used before harvesting crops and planting crops accordingly.</a:t>
            </a:r>
            <a:endParaRPr lang="en-IN" sz="2000"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4039-6201-244A-8037-4E8971D529FC}"/>
              </a:ext>
            </a:extLst>
          </p:cNvPr>
          <p:cNvSpPr>
            <a:spLocks noGrp="1"/>
          </p:cNvSpPr>
          <p:nvPr>
            <p:ph type="title"/>
          </p:nvPr>
        </p:nvSpPr>
        <p:spPr>
          <a:xfrm>
            <a:off x="939974" y="0"/>
            <a:ext cx="10131425" cy="1456267"/>
          </a:xfrm>
        </p:spPr>
        <p:txBody>
          <a:bodyPr/>
          <a:lstStyle/>
          <a:p>
            <a:pPr algn="ctr"/>
            <a:r>
              <a:rPr lang="en-US" b="1">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DA254667-BAEB-1D4D-A030-514B21C3FEE6}"/>
              </a:ext>
            </a:extLst>
          </p:cNvPr>
          <p:cNvSpPr txBox="1"/>
          <p:nvPr/>
        </p:nvSpPr>
        <p:spPr>
          <a:xfrm>
            <a:off x="790221" y="1382286"/>
            <a:ext cx="10430933" cy="3785652"/>
          </a:xfrm>
          <a:prstGeom prst="rect">
            <a:avLst/>
          </a:prstGeom>
          <a:noFill/>
        </p:spPr>
        <p:txBody>
          <a:bodyPr wrap="square">
            <a:spAutoFit/>
          </a:bodyPr>
          <a:lstStyle/>
          <a:p>
            <a:r>
              <a:rPr lang="en-US" sz="2000" dirty="0">
                <a:latin typeface="Times New Roman" panose="02020603050405020304" pitchFamily="18" charset="0"/>
                <a:ea typeface="Georgia"/>
                <a:cs typeface="Times New Roman" panose="02020603050405020304" pitchFamily="18" charset="0"/>
                <a:sym typeface="Georgia"/>
              </a:rPr>
              <a:t>“Once in a lifetime, you will need a doctor, lawyer, or policeman, but you need a farmer every day.”</a:t>
            </a:r>
          </a:p>
          <a:p>
            <a:endParaRPr lang="en-US" sz="2000" dirty="0">
              <a:latin typeface="Times New Roman" panose="02020603050405020304" pitchFamily="18" charset="0"/>
              <a:ea typeface="Georgia"/>
              <a:cs typeface="Times New Roman" panose="02020603050405020304" pitchFamily="18" charset="0"/>
              <a:sym typeface="Georgia"/>
            </a:endParaRPr>
          </a:p>
          <a:p>
            <a:pPr marL="342900" indent="-342900">
              <a:buFont typeface="Arial" panose="020B0604020202020204" pitchFamily="34" charset="0"/>
              <a:buChar char="•"/>
            </a:pPr>
            <a:r>
              <a:rPr lang="en-US" sz="2000" dirty="0">
                <a:latin typeface="Times New Roman" panose="02020603050405020304" pitchFamily="18" charset="0"/>
                <a:ea typeface="Georgia"/>
                <a:cs typeface="Times New Roman" panose="02020603050405020304" pitchFamily="18" charset="0"/>
                <a:sym typeface="Georgia"/>
              </a:rPr>
              <a:t>The agricultural industry is unique because agriculture plays a central role in our national heritage. Agricultural industries enhance our cultural values and heritage but also aids in our country’s growth. The farmers have a value beyond the value of the food and other agricultural products produced.</a:t>
            </a:r>
          </a:p>
          <a:p>
            <a:endParaRPr lang="en-US" sz="2000" dirty="0">
              <a:latin typeface="Times New Roman" panose="02020603050405020304" pitchFamily="18" charset="0"/>
              <a:ea typeface="Georgia"/>
              <a:cs typeface="Times New Roman" panose="02020603050405020304" pitchFamily="18" charset="0"/>
              <a:sym typeface="Georgia"/>
            </a:endParaRPr>
          </a:p>
          <a:p>
            <a:pPr marL="342900" indent="-342900">
              <a:buFont typeface="Arial" panose="020B0604020202020204" pitchFamily="34" charset="0"/>
              <a:buChar char="•"/>
            </a:pPr>
            <a:r>
              <a:rPr lang="en-US" sz="2000" dirty="0">
                <a:latin typeface="Times New Roman" panose="02020603050405020304" pitchFamily="18" charset="0"/>
                <a:ea typeface="Georgia"/>
                <a:cs typeface="Times New Roman" panose="02020603050405020304" pitchFamily="18" charset="0"/>
                <a:sym typeface="Georgia"/>
              </a:rPr>
              <a:t>Farmers often don’t know exactly how much water and nutrients their plants need, particularly in developing countries. These days, scientists have developed sensors that can easily detect a soil’s water and nutrient content, facilitating the efficient application of agricultural resources.</a:t>
            </a:r>
          </a:p>
          <a:p>
            <a:endParaRPr lang="en-US" sz="2000" dirty="0">
              <a:latin typeface="Times New Roman" panose="02020603050405020304" pitchFamily="18" charset="0"/>
              <a:ea typeface="Georgia"/>
              <a:cs typeface="Times New Roman" panose="02020603050405020304" pitchFamily="18" charset="0"/>
              <a:sym typeface="Georgia"/>
            </a:endParaRPr>
          </a:p>
          <a:p>
            <a:pPr marL="342900" indent="-342900">
              <a:buFont typeface="Arial" panose="020B0604020202020204" pitchFamily="34" charset="0"/>
              <a:buChar char="•"/>
            </a:pPr>
            <a:r>
              <a:rPr lang="en-US" sz="2000" dirty="0">
                <a:latin typeface="Times New Roman" panose="02020603050405020304" pitchFamily="18" charset="0"/>
                <a:ea typeface="Georgia"/>
                <a:cs typeface="Times New Roman" panose="02020603050405020304" pitchFamily="18" charset="0"/>
                <a:sym typeface="Georgia"/>
              </a:rPr>
              <a:t>Such technology is particularly beneficial in areas where vital resources are in short supply. </a:t>
            </a:r>
          </a:p>
        </p:txBody>
      </p:sp>
    </p:spTree>
    <p:extLst>
      <p:ext uri="{BB962C8B-B14F-4D97-AF65-F5344CB8AC3E}">
        <p14:creationId xmlns:p14="http://schemas.microsoft.com/office/powerpoint/2010/main" val="3330592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C028-1C22-D24A-9531-F70BCF39CA85}"/>
              </a:ext>
            </a:extLst>
          </p:cNvPr>
          <p:cNvSpPr>
            <a:spLocks noGrp="1"/>
          </p:cNvSpPr>
          <p:nvPr>
            <p:ph type="title"/>
          </p:nvPr>
        </p:nvSpPr>
        <p:spPr>
          <a:xfrm>
            <a:off x="697091" y="214488"/>
            <a:ext cx="10131425" cy="1456267"/>
          </a:xfrm>
        </p:spPr>
        <p:txBody>
          <a:bodyPr/>
          <a:lstStyle/>
          <a:p>
            <a:pPr algn="ctr"/>
            <a:r>
              <a:rPr lang="en-US" b="1">
                <a:latin typeface="Times New Roman" panose="02020603050405020304" pitchFamily="18" charset="0"/>
                <a:cs typeface="Times New Roman" panose="02020603050405020304" pitchFamily="18" charset="0"/>
              </a:rPr>
              <a:t>AIM</a:t>
            </a:r>
          </a:p>
        </p:txBody>
      </p:sp>
      <p:sp>
        <p:nvSpPr>
          <p:cNvPr id="4" name="TextBox 3">
            <a:extLst>
              <a:ext uri="{FF2B5EF4-FFF2-40B4-BE49-F238E27FC236}">
                <a16:creationId xmlns:a16="http://schemas.microsoft.com/office/drawing/2014/main" id="{320E5290-E83A-2E44-BE7C-70D252516B43}"/>
              </a:ext>
            </a:extLst>
          </p:cNvPr>
          <p:cNvSpPr txBox="1"/>
          <p:nvPr/>
        </p:nvSpPr>
        <p:spPr>
          <a:xfrm>
            <a:off x="697091" y="1407996"/>
            <a:ext cx="10593259" cy="1107996"/>
          </a:xfrm>
          <a:prstGeom prst="rect">
            <a:avLst/>
          </a:prstGeom>
          <a:noFill/>
        </p:spPr>
        <p:txBody>
          <a:bodyPr wrap="square" rtlCol="0">
            <a:spAutoFit/>
          </a:bodyPr>
          <a:lstStyle/>
          <a:p>
            <a:pPr algn="just"/>
            <a:r>
              <a:rPr lang="en-US" sz="2400" dirty="0">
                <a:latin typeface="TimesNewRomanPSMT"/>
                <a:ea typeface="Times New Roman" panose="02020603050405020304" pitchFamily="18" charset="0"/>
              </a:rPr>
              <a:t>This project aims to monitor the farm using different sensors and Machine Learning Techniques to increase the productivity.</a:t>
            </a:r>
            <a:endParaRPr lang="en-IN"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418384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A3AE-FDBD-FD45-A7F0-B0CDC699DECD}"/>
              </a:ext>
            </a:extLst>
          </p:cNvPr>
          <p:cNvSpPr>
            <a:spLocks noGrp="1"/>
          </p:cNvSpPr>
          <p:nvPr>
            <p:ph type="title"/>
          </p:nvPr>
        </p:nvSpPr>
        <p:spPr>
          <a:xfrm>
            <a:off x="697090" y="248356"/>
            <a:ext cx="10131425" cy="1456267"/>
          </a:xfrm>
        </p:spPr>
        <p:txBody>
          <a:bodyPr/>
          <a:lstStyle/>
          <a:p>
            <a:pPr algn="ctr"/>
            <a:r>
              <a:rPr lang="en-US" b="1" dirty="0">
                <a:latin typeface="Times New Roman" panose="02020603050405020304" pitchFamily="18" charset="0"/>
                <a:cs typeface="Times New Roman" panose="02020603050405020304" pitchFamily="18" charset="0"/>
              </a:rPr>
              <a:t>OBJECTIVES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4A9E21DA-345D-C045-99F8-D0020967ADE1}"/>
              </a:ext>
            </a:extLst>
          </p:cNvPr>
          <p:cNvSpPr txBox="1"/>
          <p:nvPr/>
        </p:nvSpPr>
        <p:spPr>
          <a:xfrm>
            <a:off x="428198" y="976489"/>
            <a:ext cx="10922589" cy="3170099"/>
          </a:xfrm>
          <a:prstGeom prst="rect">
            <a:avLst/>
          </a:prstGeom>
          <a:noFill/>
        </p:spPr>
        <p:txBody>
          <a:bodyPr wrap="square" rtlCol="0">
            <a:spAutoFit/>
          </a:bodyPr>
          <a:lstStyle/>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To integrate soil moisture, temperature and humidity sensors to develop a prototype for data collection.</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To transmit data collected from sensors to the cloud (ThingSpeak).</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To develop machine learning models (</a:t>
            </a:r>
            <a:r>
              <a:rPr lang="en-US" sz="2000" dirty="0">
                <a:latin typeface="Times New Roman" panose="02020603050405020304" pitchFamily="18" charset="0"/>
                <a:cs typeface="Times New Roman" panose="02020603050405020304" pitchFamily="18" charset="0"/>
              </a:rPr>
              <a:t>Logistic Regression, Random Forest Algorithm, and Backpropagation Algorithm)</a:t>
            </a:r>
            <a:r>
              <a:rPr lang="en-IN" sz="2000" dirty="0">
                <a:latin typeface="Times New Roman" panose="02020603050405020304" pitchFamily="18" charset="0"/>
                <a:cs typeface="Times New Roman" panose="02020603050405020304" pitchFamily="18" charset="0"/>
              </a:rPr>
              <a:t> for predicting rainfall.</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To develop a webpage that displays the farm analysis that was done in the cloud (ThingSpeak).</a:t>
            </a:r>
            <a:endParaRPr lang="en-US" dirty="0"/>
          </a:p>
        </p:txBody>
      </p:sp>
    </p:spTree>
    <p:extLst>
      <p:ext uri="{BB962C8B-B14F-4D97-AF65-F5344CB8AC3E}">
        <p14:creationId xmlns:p14="http://schemas.microsoft.com/office/powerpoint/2010/main" val="393646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5CD63C-1AF4-C9CC-12D4-DCDE55D1EF2A}"/>
              </a:ext>
            </a:extLst>
          </p:cNvPr>
          <p:cNvSpPr txBox="1"/>
          <p:nvPr/>
        </p:nvSpPr>
        <p:spPr>
          <a:xfrm>
            <a:off x="3983421" y="304800"/>
            <a:ext cx="3219984"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MOTIVATION</a:t>
            </a:r>
          </a:p>
        </p:txBody>
      </p:sp>
      <p:sp>
        <p:nvSpPr>
          <p:cNvPr id="5" name="Rectangle 4">
            <a:extLst>
              <a:ext uri="{FF2B5EF4-FFF2-40B4-BE49-F238E27FC236}">
                <a16:creationId xmlns:a16="http://schemas.microsoft.com/office/drawing/2014/main" id="{4085D2EE-0C0C-B0C2-215D-16B7383D0CEA}"/>
              </a:ext>
            </a:extLst>
          </p:cNvPr>
          <p:cNvSpPr/>
          <p:nvPr/>
        </p:nvSpPr>
        <p:spPr>
          <a:xfrm>
            <a:off x="557048" y="1329504"/>
            <a:ext cx="11077903" cy="3416320"/>
          </a:xfrm>
          <a:prstGeom prst="rect">
            <a:avLst/>
          </a:prstGeom>
        </p:spPr>
        <p:txBody>
          <a:bodyPr wrap="square">
            <a:spAutoFit/>
          </a:bodyPr>
          <a:lstStyle/>
          <a:p>
            <a:pPr algn="just"/>
            <a:r>
              <a:rPr lang="en-IN" sz="2400" dirty="0">
                <a:latin typeface="TimesNewRomanPSMT"/>
                <a:ea typeface="Times New Roman" panose="02020603050405020304" pitchFamily="18" charset="0"/>
              </a:rPr>
              <a:t>While international agriculture is becoming more industrialized, it is critical to collect farm data simultaneously. This data has become a leading indicator of global agricultural development and a determinant of farm productivity. Regarding India's agricultural growth, information about farms is a powerful driver for increasing farm productivity. The agricultural industry has witnessed significant gains after years of labor. However, there are still issues in India's agriculture sector. For example, we place a greater emphasis on hardware than software and cannot supply farmers with high-quality information to meet their production needs. Using modern technology such as machine learning and the Internet of Things, we can increase agricultural productivity.</a:t>
            </a:r>
            <a:endParaRPr lang="en-IN"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57250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70E1-E63F-B44F-AFB1-0BB4235D2046}"/>
              </a:ext>
            </a:extLst>
          </p:cNvPr>
          <p:cNvSpPr>
            <a:spLocks noGrp="1"/>
          </p:cNvSpPr>
          <p:nvPr>
            <p:ph type="title"/>
          </p:nvPr>
        </p:nvSpPr>
        <p:spPr>
          <a:xfrm>
            <a:off x="685801" y="338666"/>
            <a:ext cx="10131425" cy="1456267"/>
          </a:xfrm>
        </p:spPr>
        <p:txBody>
          <a:bodyPr/>
          <a:lstStyle/>
          <a:p>
            <a:pPr algn="ctr"/>
            <a:r>
              <a:rPr lang="en-US" b="1">
                <a:latin typeface="Times New Roman" panose="02020603050405020304" pitchFamily="18" charset="0"/>
                <a:cs typeface="Times New Roman" panose="02020603050405020304" pitchFamily="18" charset="0"/>
              </a:rPr>
              <a:t>LITERATURE SURVEY </a:t>
            </a:r>
            <a:br>
              <a:rPr lang="en-IN" b="1">
                <a:latin typeface="Times New Roman" panose="02020603050405020304" pitchFamily="18" charset="0"/>
                <a:cs typeface="Times New Roman" panose="02020603050405020304" pitchFamily="18" charset="0"/>
              </a:rPr>
            </a:br>
            <a:endParaRPr lang="en-US"/>
          </a:p>
        </p:txBody>
      </p:sp>
      <p:sp>
        <p:nvSpPr>
          <p:cNvPr id="4" name="TextBox 3">
            <a:extLst>
              <a:ext uri="{FF2B5EF4-FFF2-40B4-BE49-F238E27FC236}">
                <a16:creationId xmlns:a16="http://schemas.microsoft.com/office/drawing/2014/main" id="{03456A8F-1246-B948-AD30-B3867C001121}"/>
              </a:ext>
            </a:extLst>
          </p:cNvPr>
          <p:cNvSpPr txBox="1"/>
          <p:nvPr/>
        </p:nvSpPr>
        <p:spPr>
          <a:xfrm>
            <a:off x="485423" y="1529450"/>
            <a:ext cx="10947402" cy="4678204"/>
          </a:xfrm>
          <a:prstGeom prst="rect">
            <a:avLst/>
          </a:prstGeom>
          <a:noFill/>
        </p:spPr>
        <p:txBody>
          <a:bodyPr wrap="square" rtlCol="0">
            <a:spAutoFit/>
          </a:bodyPr>
          <a:lstStyle/>
          <a:p>
            <a:pPr algn="just"/>
            <a:r>
              <a:rPr lang="en-US" sz="2000" b="1">
                <a:latin typeface="Times New Roman" panose="02020603050405020304" pitchFamily="18" charset="0"/>
                <a:cs typeface="Times New Roman" panose="02020603050405020304" pitchFamily="18" charset="0"/>
              </a:rPr>
              <a:t>[1] </a:t>
            </a:r>
            <a:r>
              <a:rPr lang="en-US" sz="2000" b="1" i="1">
                <a:latin typeface="Times New Roman" panose="02020603050405020304" pitchFamily="18" charset="0"/>
                <a:cs typeface="Times New Roman" panose="02020603050405020304" pitchFamily="18" charset="0"/>
              </a:rPr>
              <a:t>IoT Empowered Smart Green House Farming </a:t>
            </a:r>
            <a:r>
              <a:rPr lang="en-US" sz="2000">
                <a:latin typeface="Times New Roman" panose="02020603050405020304" pitchFamily="18" charset="0"/>
                <a:cs typeface="Times New Roman" panose="02020603050405020304" pitchFamily="18" charset="0"/>
              </a:rPr>
              <a:t>– This paper desires to address the major challenges faced by greenhouse farms by using IoT with various sensors such as temperature ,humidity , pH and soil. (IEEE conference paper- Rakib Raihana, Student Member, IEEE, Gaozhi Xiao , Fellow, IEEE, and Zheng Liu , Senior Member, IEEE published on 3 September 2020)</a:t>
            </a:r>
            <a:endParaRPr lang="en-US" sz="2000" b="1" i="1">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pPr algn="just"/>
            <a:r>
              <a:rPr lang="en-US" sz="2000" b="1">
                <a:latin typeface="Times New Roman" panose="02020603050405020304" pitchFamily="18" charset="0"/>
                <a:cs typeface="Times New Roman" panose="02020603050405020304" pitchFamily="18" charset="0"/>
              </a:rPr>
              <a:t>[2] </a:t>
            </a:r>
            <a:r>
              <a:rPr lang="en-US" sz="2000" b="1" i="1">
                <a:latin typeface="Times New Roman" panose="02020603050405020304" pitchFamily="18" charset="0"/>
                <a:cs typeface="Times New Roman" panose="02020603050405020304" pitchFamily="18" charset="0"/>
              </a:rPr>
              <a:t>Monitoring moisture of soil using low-cost homemade soil moisture sensor and Arduino UNO </a:t>
            </a:r>
            <a:r>
              <a:rPr lang="en-US" sz="2000">
                <a:latin typeface="Times New Roman" panose="02020603050405020304" pitchFamily="18" charset="0"/>
                <a:cs typeface="Times New Roman" panose="02020603050405020304" pitchFamily="18" charset="0"/>
              </a:rPr>
              <a:t>–  this paper estimates the cost-efficient method to predict the moisture level of soil over an area and along the depth.(IEEE conference paper- </a:t>
            </a:r>
            <a:r>
              <a:rPr lang="en-IN" sz="2000">
                <a:latin typeface="Times New Roman" panose="02020603050405020304" pitchFamily="18" charset="0"/>
                <a:cs typeface="Times New Roman" panose="02020603050405020304" pitchFamily="18" charset="0"/>
              </a:rPr>
              <a:t>Ravi Kishore Kodali and Archana Sahu Department of Electronics and Communication Engineering, National Institute of Technology, Warangal published in 2016)</a:t>
            </a:r>
            <a:endParaRPr lang="en-US" sz="2000">
              <a:latin typeface="Times New Roman" panose="02020603050405020304" pitchFamily="18" charset="0"/>
              <a:cs typeface="Times New Roman" panose="02020603050405020304" pitchFamily="18" charset="0"/>
            </a:endParaRPr>
          </a:p>
          <a:p>
            <a:pPr algn="just"/>
            <a:endParaRPr lang="en-US" sz="2000">
              <a:latin typeface="Times New Roman" panose="02020603050405020304" pitchFamily="18" charset="0"/>
              <a:cs typeface="Times New Roman" panose="02020603050405020304" pitchFamily="18" charset="0"/>
            </a:endParaRPr>
          </a:p>
          <a:p>
            <a:pPr algn="just"/>
            <a:r>
              <a:rPr lang="en-US" sz="2000" b="1">
                <a:latin typeface="Times New Roman" panose="02020603050405020304" pitchFamily="18" charset="0"/>
                <a:cs typeface="Times New Roman" panose="02020603050405020304" pitchFamily="18" charset="0"/>
              </a:rPr>
              <a:t>[3] </a:t>
            </a:r>
            <a:r>
              <a:rPr lang="en-US" sz="2000" b="1" i="1">
                <a:latin typeface="Times New Roman" panose="02020603050405020304" pitchFamily="18" charset="0"/>
                <a:cs typeface="Times New Roman" panose="02020603050405020304" pitchFamily="18" charset="0"/>
              </a:rPr>
              <a:t>Multiple Linear Regression for Predicting Rainfall </a:t>
            </a:r>
            <a:r>
              <a:rPr lang="en-US" sz="2000">
                <a:latin typeface="Times New Roman" panose="02020603050405020304" pitchFamily="18" charset="0"/>
                <a:cs typeface="Times New Roman" panose="02020603050405020304" pitchFamily="18" charset="0"/>
              </a:rPr>
              <a:t>– this paper uses Multiple Linear Regression to predict the rainfall for effective use of water resources, crop productivity, and pre planning of water structures.(Science Publishing Group paper- </a:t>
            </a:r>
            <a:r>
              <a:rPr lang="en-IN" sz="2000">
                <a:latin typeface="Times New Roman" panose="02020603050405020304" pitchFamily="18" charset="0"/>
                <a:cs typeface="Times New Roman" panose="02020603050405020304" pitchFamily="18" charset="0"/>
              </a:rPr>
              <a:t>MAI Navid, NH Niloy Department of Science, Ruhea College Rangpur, Bangladesh published on 6 February 2018)</a:t>
            </a:r>
          </a:p>
          <a:p>
            <a:endParaRPr lang="en-US"/>
          </a:p>
        </p:txBody>
      </p:sp>
    </p:spTree>
    <p:extLst>
      <p:ext uri="{BB962C8B-B14F-4D97-AF65-F5344CB8AC3E}">
        <p14:creationId xmlns:p14="http://schemas.microsoft.com/office/powerpoint/2010/main" val="721130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1185</TotalTime>
  <Words>3011</Words>
  <Application>Microsoft Macintosh PowerPoint</Application>
  <PresentationFormat>Widescreen</PresentationFormat>
  <Paragraphs>202</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Times New Roman</vt:lpstr>
      <vt:lpstr>TimesNewRomanPSMT</vt:lpstr>
      <vt:lpstr>Celestial</vt:lpstr>
      <vt:lpstr>CHAITANYA  BHARATHI  INSTITUTE  OF  TECHNOLOGY  DEPARTMENT  OF  ELECTRONICS  AND  COMMUNICATION   ENGINEERING </vt:lpstr>
      <vt:lpstr>PowerPoint Presentation</vt:lpstr>
      <vt:lpstr>PowerPoint Presentation</vt:lpstr>
      <vt:lpstr>ABSTRACT</vt:lpstr>
      <vt:lpstr>INTRODUCTION</vt:lpstr>
      <vt:lpstr>AIM</vt:lpstr>
      <vt:lpstr>OBJECTIVES  </vt:lpstr>
      <vt:lpstr>PowerPoint Presentation</vt:lpstr>
      <vt:lpstr>LITERATURE SURVEY  </vt:lpstr>
      <vt:lpstr>PROPOSED METHODOLOGY  </vt:lpstr>
      <vt:lpstr>BLOCK DIAGRAM</vt:lpstr>
      <vt:lpstr>HARDWARE</vt:lpstr>
      <vt:lpstr>PowerPoint Presentation</vt:lpstr>
      <vt:lpstr>PowerPoint Presentation</vt:lpstr>
      <vt:lpstr>PowerPoint Presentation</vt:lpstr>
      <vt:lpstr>PowerPoint Presentation</vt:lpstr>
      <vt:lpstr>HARDWARE IMPLEMENTATION </vt:lpstr>
      <vt:lpstr>SOFTWARE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FUTURE SCOPE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CHAITANYA  BHARATHI  INSTITUTE  OF  TECHNOLOGY  DEPARTMENT  OF  ELECTRONICS  AND  COMMUNICATION   ENGINEERING</dc:title>
  <dc:creator>ashwitha k</dc:creator>
  <cp:lastModifiedBy>Manasvini Nittala</cp:lastModifiedBy>
  <cp:revision>185</cp:revision>
  <dcterms:created xsi:type="dcterms:W3CDTF">2022-04-15T12:34:05Z</dcterms:created>
  <dcterms:modified xsi:type="dcterms:W3CDTF">2022-06-07T13:43:28Z</dcterms:modified>
</cp:coreProperties>
</file>